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7" r:id="rId1"/>
  </p:sldMasterIdLst>
  <p:notesMasterIdLst>
    <p:notesMasterId r:id="rId16"/>
  </p:notesMasterIdLst>
  <p:sldIdLst>
    <p:sldId id="256" r:id="rId2"/>
    <p:sldId id="260" r:id="rId3"/>
    <p:sldId id="261" r:id="rId4"/>
    <p:sldId id="294" r:id="rId5"/>
    <p:sldId id="295" r:id="rId6"/>
    <p:sldId id="296" r:id="rId7"/>
    <p:sldId id="297" r:id="rId8"/>
    <p:sldId id="298" r:id="rId9"/>
    <p:sldId id="299" r:id="rId10"/>
    <p:sldId id="300" r:id="rId11"/>
    <p:sldId id="301" r:id="rId12"/>
    <p:sldId id="302" r:id="rId13"/>
    <p:sldId id="303" r:id="rId14"/>
    <p:sldId id="304"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D2CF32A-52D1-41E2-90B0-4FB0AA52B145}">
  <a:tblStyle styleId="{5D2CF32A-52D1-41E2-90B0-4FB0AA52B145}" styleName="Table_0"/>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01" autoAdjust="0"/>
    <p:restoredTop sz="94676" autoAdjust="0"/>
  </p:normalViewPr>
  <p:slideViewPr>
    <p:cSldViewPr snapToGrid="0" snapToObjects="1">
      <p:cViewPr varScale="1">
        <p:scale>
          <a:sx n="65" d="100"/>
          <a:sy n="65" d="100"/>
        </p:scale>
        <p:origin x="-114" y="-180"/>
      </p:cViewPr>
      <p:guideLst>
        <p:guide orient="horz" pos="1620"/>
        <p:guide pos="2880"/>
      </p:guideLst>
    </p:cSldViewPr>
  </p:slideViewPr>
  <p:outlineViewPr>
    <p:cViewPr>
      <p:scale>
        <a:sx n="33" d="100"/>
        <a:sy n="33" d="100"/>
      </p:scale>
      <p:origin x="0" y="29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4465716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Shape 653"/>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654" name="Shape 6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6157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Shape 653"/>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654" name="Shape 6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21979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Shape 53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537" name="Shape 5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301835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
        <p:cNvGrpSpPr/>
        <p:nvPr/>
      </p:nvGrpSpPr>
      <p:grpSpPr>
        <a:xfrm>
          <a:off x="0" y="0"/>
          <a:ext cx="0" cy="0"/>
          <a:chOff x="0" y="0"/>
          <a:chExt cx="0" cy="0"/>
        </a:xfrm>
      </p:grpSpPr>
      <p:sp>
        <p:nvSpPr>
          <p:cNvPr id="1284" name="Shape 1284"/>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285" name="Shape 12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138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15284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59" name="Shape 1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1398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928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42749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Shape 412"/>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413" name="Shape 4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9849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Shape 653"/>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654" name="Shape 6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46176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Cover Slide layout">
    <p:bg>
      <p:bgPr>
        <a:solidFill>
          <a:srgbClr val="FFCE29"/>
        </a:solidFill>
        <a:effectLst/>
      </p:bgPr>
    </p:bg>
    <p:spTree>
      <p:nvGrpSpPr>
        <p:cNvPr id="1" name="Shape 6"/>
        <p:cNvGrpSpPr/>
        <p:nvPr/>
      </p:nvGrpSpPr>
      <p:grpSpPr>
        <a:xfrm>
          <a:off x="0" y="0"/>
          <a:ext cx="0" cy="0"/>
          <a:chOff x="0" y="0"/>
          <a:chExt cx="0" cy="0"/>
        </a:xfrm>
      </p:grpSpPr>
      <p:sp>
        <p:nvSpPr>
          <p:cNvPr id="7" name="Shape 7"/>
          <p:cNvSpPr/>
          <p:nvPr/>
        </p:nvSpPr>
        <p:spPr>
          <a:xfrm>
            <a:off x="0" y="0"/>
            <a:ext cx="9144000" cy="1347613"/>
          </a:xfrm>
          <a:prstGeom prst="rect">
            <a:avLst/>
          </a:prstGeom>
          <a:solidFill>
            <a:srgbClr val="F2BF27"/>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8" name="Shape 8"/>
          <p:cNvSpPr/>
          <p:nvPr/>
        </p:nvSpPr>
        <p:spPr>
          <a:xfrm>
            <a:off x="0" y="4731989"/>
            <a:ext cx="9144000" cy="411510"/>
          </a:xfrm>
          <a:prstGeom prst="rect">
            <a:avLst/>
          </a:prstGeom>
          <a:solidFill>
            <a:schemeClr val="lt1"/>
          </a:solidFill>
          <a:ln>
            <a:noFill/>
          </a:ln>
        </p:spPr>
        <p:txBody>
          <a:bodyPr lIns="91425" tIns="45700" rIns="91425" bIns="45700" anchor="ctr" anchorCtr="0">
            <a:noAutofit/>
          </a:bodyPr>
          <a:lstStyle/>
          <a:p>
            <a:pPr marL="0" marR="0" lvl="0" indent="0" algn="l" rtl="0">
              <a:spcBef>
                <a:spcPts val="0"/>
              </a:spcBef>
              <a:buNone/>
            </a:pPr>
            <a:endParaRPr sz="1800" b="0" i="0" u="none" strike="noStrike" cap="none">
              <a:solidFill>
                <a:schemeClr val="lt1"/>
              </a:solidFill>
              <a:latin typeface="Arial"/>
              <a:ea typeface="Arial"/>
              <a:cs typeface="Arial"/>
              <a:sym typeface="Arial"/>
            </a:endParaRPr>
          </a:p>
        </p:txBody>
      </p:sp>
      <p:pic>
        <p:nvPicPr>
          <p:cNvPr id="9" name="Shape 9" descr="E:\002-KIMS BUSINESS\007-02-Fullslidesppt-Contents\20161219\08-busi\item-01.png"/>
          <p:cNvPicPr preferRelativeResize="0"/>
          <p:nvPr/>
        </p:nvPicPr>
        <p:blipFill rotWithShape="1">
          <a:blip r:embed="rId2">
            <a:alphaModFix/>
          </a:blip>
          <a:srcRect l="1" t="1" r="21285" b="11156"/>
          <a:stretch/>
        </p:blipFill>
        <p:spPr>
          <a:xfrm>
            <a:off x="4532105" y="765002"/>
            <a:ext cx="4594100" cy="4378498"/>
          </a:xfrm>
          <a:prstGeom prst="rect">
            <a:avLst/>
          </a:prstGeom>
          <a:noFill/>
          <a:ln>
            <a:noFill/>
          </a:ln>
        </p:spPr>
      </p:pic>
      <p:sp>
        <p:nvSpPr>
          <p:cNvPr id="10" name="Shape 10"/>
          <p:cNvSpPr txBox="1">
            <a:spLocks noGrp="1"/>
          </p:cNvSpPr>
          <p:nvPr>
            <p:ph type="title"/>
          </p:nvPr>
        </p:nvSpPr>
        <p:spPr>
          <a:xfrm>
            <a:off x="351149" y="2603950"/>
            <a:ext cx="4407000" cy="1290300"/>
          </a:xfrm>
          <a:prstGeom prst="rect">
            <a:avLst/>
          </a:prstGeom>
          <a:noFill/>
          <a:ln>
            <a:noFill/>
          </a:ln>
        </p:spPr>
        <p:txBody>
          <a:bodyPr lIns="91425" tIns="91425" rIns="91425" bIns="91425" anchor="ctr" anchorCtr="0"/>
          <a:lstStyle>
            <a:lvl1pPr lvl="0">
              <a:spcBef>
                <a:spcPts val="0"/>
              </a:spcBef>
              <a:buNone/>
              <a:defRPr sz="3600"/>
            </a:lvl1pPr>
            <a:lvl2pPr lvl="1">
              <a:spcBef>
                <a:spcPts val="0"/>
              </a:spcBef>
              <a:buNone/>
              <a:defRPr sz="3600"/>
            </a:lvl2pPr>
            <a:lvl3pPr lvl="2">
              <a:spcBef>
                <a:spcPts val="0"/>
              </a:spcBef>
              <a:buNone/>
              <a:defRPr sz="3600"/>
            </a:lvl3pPr>
            <a:lvl4pPr lvl="3">
              <a:spcBef>
                <a:spcPts val="0"/>
              </a:spcBef>
              <a:buNone/>
              <a:defRPr sz="3600"/>
            </a:lvl4pPr>
            <a:lvl5pPr lvl="4">
              <a:spcBef>
                <a:spcPts val="0"/>
              </a:spcBef>
              <a:buNone/>
              <a:defRPr sz="3600"/>
            </a:lvl5pPr>
            <a:lvl6pPr lvl="5">
              <a:spcBef>
                <a:spcPts val="0"/>
              </a:spcBef>
              <a:buNone/>
              <a:defRPr sz="3600"/>
            </a:lvl6pPr>
            <a:lvl7pPr lvl="6">
              <a:spcBef>
                <a:spcPts val="0"/>
              </a:spcBef>
              <a:buNone/>
              <a:defRPr sz="3600"/>
            </a:lvl7pPr>
            <a:lvl8pPr lvl="7">
              <a:spcBef>
                <a:spcPts val="0"/>
              </a:spcBef>
              <a:buNone/>
              <a:defRPr sz="3600"/>
            </a:lvl8pPr>
            <a:lvl9pPr lvl="8">
              <a:spcBef>
                <a:spcPts val="0"/>
              </a:spcBef>
              <a:buNone/>
              <a:defRPr sz="3600"/>
            </a:lvl9pPr>
          </a:lstStyle>
          <a:p>
            <a:endParaRPr/>
          </a:p>
        </p:txBody>
      </p:sp>
      <p:sp>
        <p:nvSpPr>
          <p:cNvPr id="11" name="Shape 11"/>
          <p:cNvSpPr txBox="1">
            <a:spLocks noGrp="1"/>
          </p:cNvSpPr>
          <p:nvPr>
            <p:ph type="subTitle" idx="1"/>
          </p:nvPr>
        </p:nvSpPr>
        <p:spPr>
          <a:xfrm>
            <a:off x="355030" y="3905550"/>
            <a:ext cx="4428300" cy="411600"/>
          </a:xfrm>
          <a:prstGeom prst="rect">
            <a:avLst/>
          </a:prstGeom>
          <a:noFill/>
          <a:ln>
            <a:noFill/>
          </a:ln>
        </p:spPr>
        <p:txBody>
          <a:bodyPr lIns="91425" tIns="91425" rIns="91425" bIns="91425" anchor="ctr" anchorCtr="0"/>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Basic Layout">
    <p:bg>
      <p:bgPr>
        <a:solidFill>
          <a:srgbClr val="FFCE29"/>
        </a:solidFill>
        <a:effectLst/>
      </p:bgPr>
    </p:bg>
    <p:spTree>
      <p:nvGrpSpPr>
        <p:cNvPr id="1" name="Shape 12"/>
        <p:cNvGrpSpPr/>
        <p:nvPr/>
      </p:nvGrpSpPr>
      <p:grpSpPr>
        <a:xfrm>
          <a:off x="0" y="0"/>
          <a:ext cx="0" cy="0"/>
          <a:chOff x="0" y="0"/>
          <a:chExt cx="0" cy="0"/>
        </a:xfrm>
      </p:grpSpPr>
      <p:sp>
        <p:nvSpPr>
          <p:cNvPr id="13" name="Shape 13"/>
          <p:cNvSpPr/>
          <p:nvPr/>
        </p:nvSpPr>
        <p:spPr>
          <a:xfrm>
            <a:off x="0" y="4948014"/>
            <a:ext cx="9144000" cy="216023"/>
          </a:xfrm>
          <a:prstGeom prst="rect">
            <a:avLst/>
          </a:prstGeom>
          <a:solidFill>
            <a:schemeClr val="lt1"/>
          </a:solidFill>
          <a:ln>
            <a:noFill/>
          </a:ln>
        </p:spPr>
        <p:txBody>
          <a:bodyPr lIns="91425" tIns="45700" rIns="91425" bIns="45700" anchor="ctr" anchorCtr="0">
            <a:noAutofit/>
          </a:bodyPr>
          <a:lstStyle/>
          <a:p>
            <a:pPr marL="0" marR="0" lvl="0" indent="0" algn="l" rtl="0">
              <a:spcBef>
                <a:spcPts val="0"/>
              </a:spcBef>
              <a:buNone/>
            </a:pPr>
            <a:endParaRPr sz="1800" b="0" i="0" u="none" strike="noStrike" cap="none">
              <a:solidFill>
                <a:schemeClr val="lt1"/>
              </a:solidFill>
              <a:latin typeface="Arial"/>
              <a:ea typeface="Arial"/>
              <a:cs typeface="Arial"/>
              <a:sym typeface="Arial"/>
            </a:endParaRPr>
          </a:p>
        </p:txBody>
      </p:sp>
      <p:pic>
        <p:nvPicPr>
          <p:cNvPr id="14" name="Shape 14" descr="E:\002-KIMS BUSINESS\007-02-Fullslidesppt-Contents\20161219\08-busi\item-01.png"/>
          <p:cNvPicPr preferRelativeResize="0"/>
          <p:nvPr/>
        </p:nvPicPr>
        <p:blipFill rotWithShape="1">
          <a:blip r:embed="rId2">
            <a:alphaModFix/>
          </a:blip>
          <a:srcRect l="1" t="1" r="21285" b="11156"/>
          <a:stretch/>
        </p:blipFill>
        <p:spPr>
          <a:xfrm>
            <a:off x="7884367" y="3940073"/>
            <a:ext cx="1262682" cy="1203425"/>
          </a:xfrm>
          <a:prstGeom prst="rect">
            <a:avLst/>
          </a:prstGeom>
          <a:noFill/>
          <a:ln>
            <a:noFill/>
          </a:ln>
        </p:spPr>
      </p:pic>
      <p:sp>
        <p:nvSpPr>
          <p:cNvPr id="15" name="Shape 15"/>
          <p:cNvSpPr txBox="1">
            <a:spLocks noGrp="1"/>
          </p:cNvSpPr>
          <p:nvPr>
            <p:ph type="title"/>
          </p:nvPr>
        </p:nvSpPr>
        <p:spPr>
          <a:xfrm>
            <a:off x="21500" y="78825"/>
            <a:ext cx="9122400" cy="587700"/>
          </a:xfrm>
          <a:prstGeom prst="rect">
            <a:avLst/>
          </a:prstGeom>
          <a:noFill/>
          <a:ln>
            <a:noFill/>
          </a:ln>
        </p:spPr>
        <p:txBody>
          <a:bodyPr lIns="91425" tIns="91425" rIns="91425" bIns="91425" anchor="ctr" anchorCtr="0"/>
          <a:lstStyle>
            <a:lvl1pPr lvl="0" algn="ctr">
              <a:spcBef>
                <a:spcPts val="0"/>
              </a:spcBef>
              <a:buNone/>
              <a:defRPr sz="3600"/>
            </a:lvl1pPr>
            <a:lvl2pPr lvl="1" algn="ctr">
              <a:spcBef>
                <a:spcPts val="0"/>
              </a:spcBef>
              <a:buNone/>
              <a:defRPr sz="3600"/>
            </a:lvl2pPr>
            <a:lvl3pPr lvl="2" algn="ctr">
              <a:spcBef>
                <a:spcPts val="0"/>
              </a:spcBef>
              <a:buNone/>
              <a:defRPr sz="3600"/>
            </a:lvl3pPr>
            <a:lvl4pPr lvl="3" algn="ctr">
              <a:spcBef>
                <a:spcPts val="0"/>
              </a:spcBef>
              <a:buNone/>
              <a:defRPr sz="3600"/>
            </a:lvl4pPr>
            <a:lvl5pPr lvl="4" algn="ctr">
              <a:spcBef>
                <a:spcPts val="0"/>
              </a:spcBef>
              <a:buNone/>
              <a:defRPr sz="3600"/>
            </a:lvl5pPr>
            <a:lvl6pPr lvl="5" algn="ctr">
              <a:spcBef>
                <a:spcPts val="0"/>
              </a:spcBef>
              <a:buNone/>
              <a:defRPr sz="3600"/>
            </a:lvl6pPr>
            <a:lvl7pPr lvl="6" algn="ctr">
              <a:spcBef>
                <a:spcPts val="0"/>
              </a:spcBef>
              <a:buNone/>
              <a:defRPr sz="3600"/>
            </a:lvl7pPr>
            <a:lvl8pPr lvl="7" algn="ctr">
              <a:spcBef>
                <a:spcPts val="0"/>
              </a:spcBef>
              <a:buNone/>
              <a:defRPr sz="3600"/>
            </a:lvl8pPr>
            <a:lvl9pPr lvl="8" algn="ctr">
              <a:spcBef>
                <a:spcPts val="0"/>
              </a:spcBef>
              <a:buNone/>
              <a:defRPr sz="3600"/>
            </a:lvl9pPr>
          </a:lstStyle>
          <a:p>
            <a:endParaRPr/>
          </a:p>
        </p:txBody>
      </p:sp>
      <p:sp>
        <p:nvSpPr>
          <p:cNvPr id="16" name="Shape 16"/>
          <p:cNvSpPr txBox="1">
            <a:spLocks noGrp="1"/>
          </p:cNvSpPr>
          <p:nvPr>
            <p:ph type="subTitle" idx="1"/>
          </p:nvPr>
        </p:nvSpPr>
        <p:spPr>
          <a:xfrm>
            <a:off x="0" y="673625"/>
            <a:ext cx="9165600" cy="308100"/>
          </a:xfrm>
          <a:prstGeom prst="rect">
            <a:avLst/>
          </a:prstGeom>
          <a:noFill/>
          <a:ln>
            <a:noFill/>
          </a:ln>
        </p:spPr>
        <p:txBody>
          <a:bodyPr lIns="91425" tIns="91425" rIns="91425" bIns="91425" anchor="ctr" anchorCtr="0"/>
          <a:lstStyle>
            <a:lvl1pPr lvl="0" algn="ctr">
              <a:spcBef>
                <a:spcPts val="0"/>
              </a:spcBef>
              <a:buNone/>
              <a:defRPr/>
            </a:lvl1pPr>
            <a:lvl2pPr lvl="1" algn="ctr">
              <a:spcBef>
                <a:spcPts val="0"/>
              </a:spcBef>
              <a:buNone/>
              <a:defRPr/>
            </a:lvl2pPr>
            <a:lvl3pPr lvl="2" algn="ctr">
              <a:spcBef>
                <a:spcPts val="0"/>
              </a:spcBef>
              <a:buNone/>
              <a:defRPr/>
            </a:lvl3pPr>
            <a:lvl4pPr lvl="3" algn="ctr">
              <a:spcBef>
                <a:spcPts val="0"/>
              </a:spcBef>
              <a:buNone/>
              <a:defRPr/>
            </a:lvl4pPr>
            <a:lvl5pPr lvl="4" algn="ctr">
              <a:spcBef>
                <a:spcPts val="0"/>
              </a:spcBef>
              <a:buNone/>
              <a:defRPr/>
            </a:lvl5pPr>
            <a:lvl6pPr lvl="5" algn="ctr">
              <a:spcBef>
                <a:spcPts val="0"/>
              </a:spcBef>
              <a:buNone/>
              <a:defRPr/>
            </a:lvl6pPr>
            <a:lvl7pPr lvl="6" algn="ctr">
              <a:spcBef>
                <a:spcPts val="0"/>
              </a:spcBef>
              <a:buNone/>
              <a:defRPr/>
            </a:lvl7pPr>
            <a:lvl8pPr lvl="7" algn="ctr">
              <a:spcBef>
                <a:spcPts val="0"/>
              </a:spcBef>
              <a:buNone/>
              <a:defRPr/>
            </a:lvl8pPr>
            <a:lvl9pPr lvl="8" algn="ctr">
              <a:spcBef>
                <a:spcPts val="0"/>
              </a:spcBef>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Basic Layout 1">
    <p:bg>
      <p:bgPr>
        <a:solidFill>
          <a:srgbClr val="FFCE29"/>
        </a:solidFill>
        <a:effectLst/>
      </p:bgPr>
    </p:bg>
    <p:spTree>
      <p:nvGrpSpPr>
        <p:cNvPr id="1" name="Shape 17"/>
        <p:cNvGrpSpPr/>
        <p:nvPr/>
      </p:nvGrpSpPr>
      <p:grpSpPr>
        <a:xfrm>
          <a:off x="0" y="0"/>
          <a:ext cx="0" cy="0"/>
          <a:chOff x="0" y="0"/>
          <a:chExt cx="0" cy="0"/>
        </a:xfrm>
      </p:grpSpPr>
      <p:sp>
        <p:nvSpPr>
          <p:cNvPr id="18" name="Shape 18"/>
          <p:cNvSpPr/>
          <p:nvPr/>
        </p:nvSpPr>
        <p:spPr>
          <a:xfrm>
            <a:off x="0" y="4948014"/>
            <a:ext cx="9144000" cy="216000"/>
          </a:xfrm>
          <a:prstGeom prst="rect">
            <a:avLst/>
          </a:prstGeom>
          <a:solidFill>
            <a:schemeClr val="lt1"/>
          </a:solidFill>
          <a:ln>
            <a:noFill/>
          </a:ln>
        </p:spPr>
        <p:txBody>
          <a:bodyPr lIns="91425" tIns="45700" rIns="91425" bIns="45700" anchor="ctr" anchorCtr="0">
            <a:noAutofit/>
          </a:bodyPr>
          <a:lstStyle/>
          <a:p>
            <a:pPr marL="0" marR="0" lvl="0" indent="0" algn="l" rtl="0">
              <a:spcBef>
                <a:spcPts val="0"/>
              </a:spcBef>
              <a:buNone/>
            </a:pPr>
            <a:endParaRPr sz="1800" b="0" i="0" u="none" strike="noStrike" cap="none">
              <a:solidFill>
                <a:schemeClr val="lt1"/>
              </a:solidFill>
              <a:latin typeface="Arial"/>
              <a:ea typeface="Arial"/>
              <a:cs typeface="Arial"/>
              <a:sym typeface="Arial"/>
            </a:endParaRPr>
          </a:p>
        </p:txBody>
      </p:sp>
      <p:pic>
        <p:nvPicPr>
          <p:cNvPr id="19" name="Shape 19" descr="E:\002-KIMS BUSINESS\007-02-Fullslidesppt-Contents\20161219\08-busi\item-01.png"/>
          <p:cNvPicPr preferRelativeResize="0"/>
          <p:nvPr/>
        </p:nvPicPr>
        <p:blipFill rotWithShape="1">
          <a:blip r:embed="rId2">
            <a:alphaModFix/>
          </a:blip>
          <a:srcRect r="21284" b="11158"/>
          <a:stretch/>
        </p:blipFill>
        <p:spPr>
          <a:xfrm>
            <a:off x="7884367" y="3940073"/>
            <a:ext cx="1262700" cy="1203300"/>
          </a:xfrm>
          <a:prstGeom prst="rect">
            <a:avLst/>
          </a:prstGeom>
          <a:noFill/>
          <a:ln>
            <a:noFill/>
          </a:ln>
        </p:spPr>
      </p:pic>
      <p:sp>
        <p:nvSpPr>
          <p:cNvPr id="20" name="Shape 20"/>
          <p:cNvSpPr txBox="1">
            <a:spLocks noGrp="1"/>
          </p:cNvSpPr>
          <p:nvPr>
            <p:ph type="title"/>
          </p:nvPr>
        </p:nvSpPr>
        <p:spPr>
          <a:xfrm>
            <a:off x="1003250" y="231225"/>
            <a:ext cx="8140500" cy="587700"/>
          </a:xfrm>
          <a:prstGeom prst="rect">
            <a:avLst/>
          </a:prstGeom>
          <a:noFill/>
          <a:ln>
            <a:noFill/>
          </a:ln>
        </p:spPr>
        <p:txBody>
          <a:bodyPr lIns="91425" tIns="91425" rIns="91425" bIns="91425" anchor="ctr" anchorCtr="0"/>
          <a:lstStyle>
            <a:lvl1pPr lvl="0" rtl="0">
              <a:spcBef>
                <a:spcPts val="0"/>
              </a:spcBef>
              <a:buNone/>
              <a:defRPr sz="3600">
                <a:solidFill>
                  <a:schemeClr val="lt1"/>
                </a:solidFill>
              </a:defRPr>
            </a:lvl1pPr>
            <a:lvl2pPr lvl="1" rtl="0">
              <a:spcBef>
                <a:spcPts val="0"/>
              </a:spcBef>
              <a:buNone/>
              <a:defRPr sz="3600">
                <a:solidFill>
                  <a:schemeClr val="lt1"/>
                </a:solidFill>
              </a:defRPr>
            </a:lvl2pPr>
            <a:lvl3pPr lvl="2" rtl="0">
              <a:spcBef>
                <a:spcPts val="0"/>
              </a:spcBef>
              <a:buNone/>
              <a:defRPr sz="3600">
                <a:solidFill>
                  <a:schemeClr val="lt1"/>
                </a:solidFill>
              </a:defRPr>
            </a:lvl3pPr>
            <a:lvl4pPr lvl="3" rtl="0">
              <a:spcBef>
                <a:spcPts val="0"/>
              </a:spcBef>
              <a:buNone/>
              <a:defRPr sz="3600">
                <a:solidFill>
                  <a:schemeClr val="lt1"/>
                </a:solidFill>
              </a:defRPr>
            </a:lvl4pPr>
            <a:lvl5pPr lvl="4" rtl="0">
              <a:spcBef>
                <a:spcPts val="0"/>
              </a:spcBef>
              <a:buNone/>
              <a:defRPr sz="3600">
                <a:solidFill>
                  <a:schemeClr val="lt1"/>
                </a:solidFill>
              </a:defRPr>
            </a:lvl5pPr>
            <a:lvl6pPr lvl="5" rtl="0">
              <a:spcBef>
                <a:spcPts val="0"/>
              </a:spcBef>
              <a:buNone/>
              <a:defRPr sz="3600">
                <a:solidFill>
                  <a:schemeClr val="lt1"/>
                </a:solidFill>
              </a:defRPr>
            </a:lvl6pPr>
            <a:lvl7pPr lvl="6" rtl="0">
              <a:spcBef>
                <a:spcPts val="0"/>
              </a:spcBef>
              <a:buNone/>
              <a:defRPr sz="3600">
                <a:solidFill>
                  <a:schemeClr val="lt1"/>
                </a:solidFill>
              </a:defRPr>
            </a:lvl7pPr>
            <a:lvl8pPr lvl="7" rtl="0">
              <a:spcBef>
                <a:spcPts val="0"/>
              </a:spcBef>
              <a:buNone/>
              <a:defRPr sz="3600">
                <a:solidFill>
                  <a:schemeClr val="lt1"/>
                </a:solidFill>
              </a:defRPr>
            </a:lvl8pPr>
            <a:lvl9pPr lvl="8" rtl="0">
              <a:spcBef>
                <a:spcPts val="0"/>
              </a:spcBef>
              <a:buNone/>
              <a:defRPr sz="36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Agenda Layout">
    <p:bg>
      <p:bgPr>
        <a:solidFill>
          <a:srgbClr val="FFCE29"/>
        </a:solidFill>
        <a:effectLst/>
      </p:bgPr>
    </p:bg>
    <p:spTree>
      <p:nvGrpSpPr>
        <p:cNvPr id="1" name="Shape 2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Hello Slide Layout">
    <p:bg>
      <p:bgPr>
        <a:solidFill>
          <a:srgbClr val="FFCE29"/>
        </a:solidFill>
        <a:effectLst/>
      </p:bgPr>
    </p:bg>
    <p:spTree>
      <p:nvGrpSpPr>
        <p:cNvPr id="1" name="Shape 25"/>
        <p:cNvGrpSpPr/>
        <p:nvPr/>
      </p:nvGrpSpPr>
      <p:grpSpPr>
        <a:xfrm>
          <a:off x="0" y="0"/>
          <a:ext cx="0" cy="0"/>
          <a:chOff x="0" y="0"/>
          <a:chExt cx="0" cy="0"/>
        </a:xfrm>
      </p:grpSpPr>
      <p:sp>
        <p:nvSpPr>
          <p:cNvPr id="26" name="Shape 26"/>
          <p:cNvSpPr/>
          <p:nvPr/>
        </p:nvSpPr>
        <p:spPr>
          <a:xfrm>
            <a:off x="0" y="0"/>
            <a:ext cx="9144000" cy="1347613"/>
          </a:xfrm>
          <a:prstGeom prst="rect">
            <a:avLst/>
          </a:prstGeom>
          <a:solidFill>
            <a:srgbClr val="F2BF27"/>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pic>
        <p:nvPicPr>
          <p:cNvPr id="27" name="Shape 27" descr="E:\002-KIMS BUSINESS\007-02-Fullslidesppt-Contents\20161219\08-busi\item-01.png"/>
          <p:cNvPicPr preferRelativeResize="0"/>
          <p:nvPr/>
        </p:nvPicPr>
        <p:blipFill rotWithShape="1">
          <a:blip r:embed="rId2">
            <a:alphaModFix/>
          </a:blip>
          <a:srcRect/>
          <a:stretch/>
        </p:blipFill>
        <p:spPr>
          <a:xfrm>
            <a:off x="1926753" y="195485"/>
            <a:ext cx="5549899" cy="4686300"/>
          </a:xfrm>
          <a:prstGeom prst="rect">
            <a:avLst/>
          </a:prstGeom>
          <a:noFill/>
          <a:ln>
            <a:noFill/>
          </a:ln>
        </p:spPr>
      </p:pic>
      <p:grpSp>
        <p:nvGrpSpPr>
          <p:cNvPr id="28" name="Shape 28"/>
          <p:cNvGrpSpPr/>
          <p:nvPr/>
        </p:nvGrpSpPr>
        <p:grpSpPr>
          <a:xfrm>
            <a:off x="6535596" y="1104508"/>
            <a:ext cx="672848" cy="486210"/>
            <a:chOff x="6495678" y="1779663"/>
            <a:chExt cx="672848" cy="486210"/>
          </a:xfrm>
        </p:grpSpPr>
        <p:sp>
          <p:nvSpPr>
            <p:cNvPr id="29" name="Shape 29"/>
            <p:cNvSpPr/>
            <p:nvPr/>
          </p:nvSpPr>
          <p:spPr>
            <a:xfrm>
              <a:off x="6588225" y="1779663"/>
              <a:ext cx="432047" cy="43204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0" name="Shape 30"/>
            <p:cNvSpPr/>
            <p:nvPr/>
          </p:nvSpPr>
          <p:spPr>
            <a:xfrm>
              <a:off x="6872020" y="1913390"/>
              <a:ext cx="296506" cy="296506"/>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1" name="Shape 31"/>
            <p:cNvSpPr/>
            <p:nvPr/>
          </p:nvSpPr>
          <p:spPr>
            <a:xfrm>
              <a:off x="6495678" y="1995686"/>
              <a:ext cx="270187" cy="27018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2" name="Shape 32"/>
            <p:cNvSpPr/>
            <p:nvPr/>
          </p:nvSpPr>
          <p:spPr>
            <a:xfrm>
              <a:off x="6698825" y="1995686"/>
              <a:ext cx="270187" cy="27018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grpSp>
        <p:nvGrpSpPr>
          <p:cNvPr id="33" name="Shape 33"/>
          <p:cNvGrpSpPr/>
          <p:nvPr/>
        </p:nvGrpSpPr>
        <p:grpSpPr>
          <a:xfrm>
            <a:off x="2098951" y="2183144"/>
            <a:ext cx="524595" cy="379080"/>
            <a:chOff x="6495678" y="1779663"/>
            <a:chExt cx="672848" cy="486210"/>
          </a:xfrm>
        </p:grpSpPr>
        <p:sp>
          <p:nvSpPr>
            <p:cNvPr id="34" name="Shape 34"/>
            <p:cNvSpPr/>
            <p:nvPr/>
          </p:nvSpPr>
          <p:spPr>
            <a:xfrm>
              <a:off x="6588225" y="1779663"/>
              <a:ext cx="432047" cy="43204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5" name="Shape 35"/>
            <p:cNvSpPr/>
            <p:nvPr/>
          </p:nvSpPr>
          <p:spPr>
            <a:xfrm>
              <a:off x="6872020" y="1913390"/>
              <a:ext cx="296506" cy="296506"/>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6" name="Shape 36"/>
            <p:cNvSpPr/>
            <p:nvPr/>
          </p:nvSpPr>
          <p:spPr>
            <a:xfrm>
              <a:off x="6495678" y="1995686"/>
              <a:ext cx="270187" cy="27018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7" name="Shape 37"/>
            <p:cNvSpPr/>
            <p:nvPr/>
          </p:nvSpPr>
          <p:spPr>
            <a:xfrm>
              <a:off x="6698825" y="1995686"/>
              <a:ext cx="270187" cy="27018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End Slide Layout">
    <p:bg>
      <p:bgPr>
        <a:solidFill>
          <a:srgbClr val="FFCE29"/>
        </a:solidFill>
        <a:effectLst/>
      </p:bgPr>
    </p:bg>
    <p:spTree>
      <p:nvGrpSpPr>
        <p:cNvPr id="1" name="Shape 100"/>
        <p:cNvGrpSpPr/>
        <p:nvPr/>
      </p:nvGrpSpPr>
      <p:grpSpPr>
        <a:xfrm>
          <a:off x="0" y="0"/>
          <a:ext cx="0" cy="0"/>
          <a:chOff x="0" y="0"/>
          <a:chExt cx="0" cy="0"/>
        </a:xfrm>
      </p:grpSpPr>
      <p:sp>
        <p:nvSpPr>
          <p:cNvPr id="101" name="Shape 101"/>
          <p:cNvSpPr/>
          <p:nvPr/>
        </p:nvSpPr>
        <p:spPr>
          <a:xfrm>
            <a:off x="0" y="0"/>
            <a:ext cx="9144000" cy="1347613"/>
          </a:xfrm>
          <a:prstGeom prst="rect">
            <a:avLst/>
          </a:prstGeom>
          <a:solidFill>
            <a:srgbClr val="F2BF27"/>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nvGrpSpPr>
          <p:cNvPr id="102" name="Shape 102"/>
          <p:cNvGrpSpPr/>
          <p:nvPr/>
        </p:nvGrpSpPr>
        <p:grpSpPr>
          <a:xfrm>
            <a:off x="0" y="3798739"/>
            <a:ext cx="9144000" cy="1344760"/>
            <a:chOff x="0" y="3798739"/>
            <a:chExt cx="9144000" cy="1344760"/>
          </a:xfrm>
        </p:grpSpPr>
        <p:sp>
          <p:nvSpPr>
            <p:cNvPr id="103" name="Shape 103"/>
            <p:cNvSpPr/>
            <p:nvPr/>
          </p:nvSpPr>
          <p:spPr>
            <a:xfrm>
              <a:off x="0" y="4731989"/>
              <a:ext cx="9144000" cy="411510"/>
            </a:xfrm>
            <a:prstGeom prst="rect">
              <a:avLst/>
            </a:prstGeom>
            <a:solidFill>
              <a:schemeClr val="lt1"/>
            </a:solidFill>
            <a:ln>
              <a:noFill/>
            </a:ln>
          </p:spPr>
          <p:txBody>
            <a:bodyPr lIns="91425" tIns="45700" rIns="91425" bIns="45700" anchor="ctr" anchorCtr="0">
              <a:noAutofit/>
            </a:bodyPr>
            <a:lstStyle/>
            <a:p>
              <a:pPr marL="0" marR="0" lvl="0" indent="0" algn="l" rtl="0">
                <a:spcBef>
                  <a:spcPts val="0"/>
                </a:spcBef>
                <a:buNone/>
              </a:pPr>
              <a:endParaRPr sz="1800">
                <a:solidFill>
                  <a:schemeClr val="lt1"/>
                </a:solidFill>
                <a:latin typeface="Arial"/>
                <a:ea typeface="Arial"/>
                <a:cs typeface="Arial"/>
                <a:sym typeface="Arial"/>
              </a:endParaRPr>
            </a:p>
          </p:txBody>
        </p:sp>
        <p:sp>
          <p:nvSpPr>
            <p:cNvPr id="104" name="Shape 104"/>
            <p:cNvSpPr/>
            <p:nvPr/>
          </p:nvSpPr>
          <p:spPr>
            <a:xfrm>
              <a:off x="2195735" y="4299942"/>
              <a:ext cx="576064" cy="576064"/>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05" name="Shape 105"/>
            <p:cNvSpPr/>
            <p:nvPr/>
          </p:nvSpPr>
          <p:spPr>
            <a:xfrm>
              <a:off x="1772072" y="4361680"/>
              <a:ext cx="576064" cy="576064"/>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06" name="Shape 106"/>
            <p:cNvSpPr/>
            <p:nvPr/>
          </p:nvSpPr>
          <p:spPr>
            <a:xfrm>
              <a:off x="1330151" y="4539307"/>
              <a:ext cx="596602" cy="596602"/>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07" name="Shape 107"/>
            <p:cNvSpPr/>
            <p:nvPr/>
          </p:nvSpPr>
          <p:spPr>
            <a:xfrm>
              <a:off x="7092279" y="3798739"/>
              <a:ext cx="596602" cy="596602"/>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08" name="Shape 108"/>
            <p:cNvSpPr/>
            <p:nvPr/>
          </p:nvSpPr>
          <p:spPr>
            <a:xfrm>
              <a:off x="6495678" y="4341142"/>
              <a:ext cx="596602" cy="596602"/>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09" name="Shape 109"/>
            <p:cNvSpPr/>
            <p:nvPr/>
          </p:nvSpPr>
          <p:spPr>
            <a:xfrm>
              <a:off x="6991200" y="4240062"/>
              <a:ext cx="697681" cy="697681"/>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10" name="Shape 110"/>
            <p:cNvSpPr/>
            <p:nvPr/>
          </p:nvSpPr>
          <p:spPr>
            <a:xfrm>
              <a:off x="7392378" y="4244601"/>
              <a:ext cx="593006" cy="593006"/>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11" name="Shape 111"/>
            <p:cNvSpPr/>
            <p:nvPr/>
          </p:nvSpPr>
          <p:spPr>
            <a:xfrm>
              <a:off x="7812360" y="4435485"/>
              <a:ext cx="593006" cy="593006"/>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pic>
        <p:nvPicPr>
          <p:cNvPr id="112" name="Shape 112" descr="E:\002-KIMS BUSINESS\007-02-Fullslidesppt-Contents\20161219\08-busi\item-01.png"/>
          <p:cNvPicPr preferRelativeResize="0"/>
          <p:nvPr/>
        </p:nvPicPr>
        <p:blipFill rotWithShape="1">
          <a:blip r:embed="rId2">
            <a:alphaModFix/>
          </a:blip>
          <a:srcRect/>
          <a:stretch/>
        </p:blipFill>
        <p:spPr>
          <a:xfrm>
            <a:off x="1926753" y="449610"/>
            <a:ext cx="5549899" cy="4686300"/>
          </a:xfrm>
          <a:prstGeom prst="rect">
            <a:avLst/>
          </a:prstGeom>
          <a:noFill/>
          <a:ln>
            <a:noFill/>
          </a:ln>
        </p:spPr>
      </p:pic>
      <p:grpSp>
        <p:nvGrpSpPr>
          <p:cNvPr id="113" name="Shape 113"/>
          <p:cNvGrpSpPr/>
          <p:nvPr/>
        </p:nvGrpSpPr>
        <p:grpSpPr>
          <a:xfrm>
            <a:off x="6535596" y="1104508"/>
            <a:ext cx="672848" cy="486210"/>
            <a:chOff x="6495678" y="1779663"/>
            <a:chExt cx="672848" cy="486210"/>
          </a:xfrm>
        </p:grpSpPr>
        <p:sp>
          <p:nvSpPr>
            <p:cNvPr id="114" name="Shape 114"/>
            <p:cNvSpPr/>
            <p:nvPr/>
          </p:nvSpPr>
          <p:spPr>
            <a:xfrm>
              <a:off x="6588225" y="1779663"/>
              <a:ext cx="432047" cy="43204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15" name="Shape 115"/>
            <p:cNvSpPr/>
            <p:nvPr/>
          </p:nvSpPr>
          <p:spPr>
            <a:xfrm>
              <a:off x="6872020" y="1913390"/>
              <a:ext cx="296506" cy="296506"/>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16" name="Shape 116"/>
            <p:cNvSpPr/>
            <p:nvPr/>
          </p:nvSpPr>
          <p:spPr>
            <a:xfrm>
              <a:off x="6495678" y="1995686"/>
              <a:ext cx="270187" cy="27018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17" name="Shape 117"/>
            <p:cNvSpPr/>
            <p:nvPr/>
          </p:nvSpPr>
          <p:spPr>
            <a:xfrm>
              <a:off x="6698825" y="1995686"/>
              <a:ext cx="270187" cy="27018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grpSp>
        <p:nvGrpSpPr>
          <p:cNvPr id="118" name="Shape 118"/>
          <p:cNvGrpSpPr/>
          <p:nvPr/>
        </p:nvGrpSpPr>
        <p:grpSpPr>
          <a:xfrm>
            <a:off x="2098951" y="2183144"/>
            <a:ext cx="524595" cy="379080"/>
            <a:chOff x="6495678" y="1779663"/>
            <a:chExt cx="672848" cy="486210"/>
          </a:xfrm>
        </p:grpSpPr>
        <p:sp>
          <p:nvSpPr>
            <p:cNvPr id="119" name="Shape 119"/>
            <p:cNvSpPr/>
            <p:nvPr/>
          </p:nvSpPr>
          <p:spPr>
            <a:xfrm>
              <a:off x="6588225" y="1779663"/>
              <a:ext cx="432047" cy="43204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20" name="Shape 120"/>
            <p:cNvSpPr/>
            <p:nvPr/>
          </p:nvSpPr>
          <p:spPr>
            <a:xfrm>
              <a:off x="6872020" y="1913390"/>
              <a:ext cx="296506" cy="296506"/>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21" name="Shape 121"/>
            <p:cNvSpPr/>
            <p:nvPr/>
          </p:nvSpPr>
          <p:spPr>
            <a:xfrm>
              <a:off x="6495678" y="1995686"/>
              <a:ext cx="270187" cy="27018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22" name="Shape 122"/>
            <p:cNvSpPr/>
            <p:nvPr/>
          </p:nvSpPr>
          <p:spPr>
            <a:xfrm>
              <a:off x="6698825" y="1995686"/>
              <a:ext cx="270187" cy="270187"/>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sp>
        <p:nvSpPr>
          <p:cNvPr id="123" name="Shape 123"/>
          <p:cNvSpPr txBox="1">
            <a:spLocks noGrp="1"/>
          </p:cNvSpPr>
          <p:nvPr>
            <p:ph type="title"/>
          </p:nvPr>
        </p:nvSpPr>
        <p:spPr>
          <a:xfrm>
            <a:off x="21500" y="3203025"/>
            <a:ext cx="9122400" cy="587700"/>
          </a:xfrm>
          <a:prstGeom prst="rect">
            <a:avLst/>
          </a:prstGeom>
          <a:noFill/>
          <a:ln>
            <a:noFill/>
          </a:ln>
        </p:spPr>
        <p:txBody>
          <a:bodyPr lIns="91425" tIns="91425" rIns="91425" bIns="91425" anchor="ctr" anchorCtr="0"/>
          <a:lstStyle>
            <a:lvl1pPr lvl="0" algn="ctr" rtl="0">
              <a:spcBef>
                <a:spcPts val="0"/>
              </a:spcBef>
              <a:buNone/>
              <a:defRPr sz="3600"/>
            </a:lvl1pPr>
            <a:lvl2pPr lvl="1" algn="ctr" rtl="0">
              <a:spcBef>
                <a:spcPts val="0"/>
              </a:spcBef>
              <a:buNone/>
              <a:defRPr sz="3600"/>
            </a:lvl2pPr>
            <a:lvl3pPr lvl="2" algn="ctr" rtl="0">
              <a:spcBef>
                <a:spcPts val="0"/>
              </a:spcBef>
              <a:buNone/>
              <a:defRPr sz="3600"/>
            </a:lvl3pPr>
            <a:lvl4pPr lvl="3" algn="ctr" rtl="0">
              <a:spcBef>
                <a:spcPts val="0"/>
              </a:spcBef>
              <a:buNone/>
              <a:defRPr sz="3600"/>
            </a:lvl4pPr>
            <a:lvl5pPr lvl="4" algn="ctr" rtl="0">
              <a:spcBef>
                <a:spcPts val="0"/>
              </a:spcBef>
              <a:buNone/>
              <a:defRPr sz="3600"/>
            </a:lvl5pPr>
            <a:lvl6pPr lvl="5" algn="ctr" rtl="0">
              <a:spcBef>
                <a:spcPts val="0"/>
              </a:spcBef>
              <a:buNone/>
              <a:defRPr sz="3600"/>
            </a:lvl6pPr>
            <a:lvl7pPr lvl="6" algn="ctr" rtl="0">
              <a:spcBef>
                <a:spcPts val="0"/>
              </a:spcBef>
              <a:buNone/>
              <a:defRPr sz="3600"/>
            </a:lvl7pPr>
            <a:lvl8pPr lvl="7" algn="ctr" rtl="0">
              <a:spcBef>
                <a:spcPts val="0"/>
              </a:spcBef>
              <a:buNone/>
              <a:defRPr sz="3600"/>
            </a:lvl8pPr>
            <a:lvl9pPr lvl="8" algn="ctr" rtl="0">
              <a:spcBef>
                <a:spcPts val="0"/>
              </a:spcBef>
              <a:buNone/>
              <a:defRPr sz="3600"/>
            </a:lvl9pPr>
          </a:lstStyle>
          <a:p>
            <a:endParaRPr/>
          </a:p>
        </p:txBody>
      </p:sp>
      <p:sp>
        <p:nvSpPr>
          <p:cNvPr id="124" name="Shape 124"/>
          <p:cNvSpPr txBox="1">
            <a:spLocks noGrp="1"/>
          </p:cNvSpPr>
          <p:nvPr>
            <p:ph type="subTitle" idx="1"/>
          </p:nvPr>
        </p:nvSpPr>
        <p:spPr>
          <a:xfrm>
            <a:off x="0" y="3874025"/>
            <a:ext cx="9165600" cy="308100"/>
          </a:xfrm>
          <a:prstGeom prst="rect">
            <a:avLst/>
          </a:prstGeom>
          <a:noFill/>
          <a:ln>
            <a:noFill/>
          </a:ln>
        </p:spPr>
        <p:txBody>
          <a:bodyPr lIns="91425" tIns="91425" rIns="91425" bIns="91425" anchor="ctr" anchorCtr="0"/>
          <a:lstStyle>
            <a:lvl1pPr lvl="0" algn="ctr" rtl="0">
              <a:spcBef>
                <a:spcPts val="0"/>
              </a:spcBef>
              <a:buNone/>
              <a:defRPr/>
            </a:lvl1pPr>
            <a:lvl2pPr lvl="1" algn="ctr" rtl="0">
              <a:spcBef>
                <a:spcPts val="0"/>
              </a:spcBef>
              <a:buNone/>
              <a:defRPr/>
            </a:lvl2pPr>
            <a:lvl3pPr lvl="2" algn="ctr" rtl="0">
              <a:spcBef>
                <a:spcPts val="0"/>
              </a:spcBef>
              <a:buNone/>
              <a:defRPr/>
            </a:lvl3pPr>
            <a:lvl4pPr lvl="3" algn="ctr" rtl="0">
              <a:spcBef>
                <a:spcPts val="0"/>
              </a:spcBef>
              <a:buNone/>
              <a:defRPr/>
            </a:lvl4pPr>
            <a:lvl5pPr lvl="4" algn="ctr" rtl="0">
              <a:spcBef>
                <a:spcPts val="0"/>
              </a:spcBef>
              <a:buNone/>
              <a:defRPr/>
            </a:lvl5pPr>
            <a:lvl6pPr lvl="5" algn="ctr" rtl="0">
              <a:spcBef>
                <a:spcPts val="0"/>
              </a:spcBef>
              <a:buNone/>
              <a:defRPr/>
            </a:lvl6pPr>
            <a:lvl7pPr lvl="6" algn="ctr" rtl="0">
              <a:spcBef>
                <a:spcPts val="0"/>
              </a:spcBef>
              <a:buNone/>
              <a:defRPr/>
            </a:lvl7pPr>
            <a:lvl8pPr lvl="7" algn="ctr" rtl="0">
              <a:spcBef>
                <a:spcPts val="0"/>
              </a:spcBef>
              <a:buNone/>
              <a:defRPr/>
            </a:lvl8pPr>
            <a:lvl9pPr lvl="8" algn="ctr" rtl="0">
              <a:spcBef>
                <a:spcPts val="0"/>
              </a:spcBef>
              <a:buNone/>
              <a:defRPr/>
            </a:lvl9pPr>
          </a:lstStyle>
          <a:p>
            <a:endParaRPr/>
          </a:p>
        </p:txBody>
      </p:sp>
    </p:spTree>
    <p:extLst>
      <p:ext uri="{BB962C8B-B14F-4D97-AF65-F5344CB8AC3E}">
        <p14:creationId xmlns:p14="http://schemas.microsoft.com/office/powerpoint/2010/main" val="27737215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68"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3" name="Rectangle 2"/>
          <p:cNvSpPr/>
          <p:nvPr/>
        </p:nvSpPr>
        <p:spPr>
          <a:xfrm>
            <a:off x="651163" y="3164519"/>
            <a:ext cx="4572000" cy="707886"/>
          </a:xfrm>
          <a:prstGeom prst="rect">
            <a:avLst/>
          </a:prstGeom>
        </p:spPr>
        <p:txBody>
          <a:bodyPr>
            <a:spAutoFit/>
          </a:bodyPr>
          <a:lstStyle/>
          <a:p>
            <a:r>
              <a:rPr lang="en-US" sz="2000" b="1" dirty="0">
                <a:solidFill>
                  <a:schemeClr val="tx1">
                    <a:lumMod val="75000"/>
                    <a:lumOff val="25000"/>
                  </a:schemeClr>
                </a:solidFill>
              </a:rPr>
              <a:t>Lecture notes Chapter 2:</a:t>
            </a:r>
            <a:br>
              <a:rPr lang="en-US" sz="2000" b="1" dirty="0">
                <a:solidFill>
                  <a:schemeClr val="tx1">
                    <a:lumMod val="75000"/>
                    <a:lumOff val="25000"/>
                  </a:schemeClr>
                </a:solidFill>
              </a:rPr>
            </a:br>
            <a:r>
              <a:rPr lang="en-US" sz="2000" b="1" dirty="0">
                <a:solidFill>
                  <a:schemeClr val="tx1">
                    <a:lumMod val="75000"/>
                    <a:lumOff val="25000"/>
                  </a:schemeClr>
                </a:solidFill>
              </a:rPr>
              <a:t>C++ Basics</a:t>
            </a:r>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aphicFrame>
        <p:nvGraphicFramePr>
          <p:cNvPr id="656" name="Shape 656"/>
          <p:cNvGraphicFramePr/>
          <p:nvPr/>
        </p:nvGraphicFramePr>
        <p:xfrm>
          <a:off x="778934" y="1705419"/>
          <a:ext cx="1820600" cy="2559845"/>
        </p:xfrm>
        <a:graphic>
          <a:graphicData uri="http://schemas.openxmlformats.org/drawingml/2006/table">
            <a:tbl>
              <a:tblPr firstRow="1" bandRow="1">
                <a:noFill/>
              </a:tblPr>
              <a:tblGrid>
                <a:gridCol w="208300"/>
                <a:gridCol w="1404000"/>
                <a:gridCol w="208300"/>
              </a:tblGrid>
              <a:tr h="612000">
                <a:tc>
                  <a:txBody>
                    <a:bodyPr/>
                    <a:lstStyle/>
                    <a:p>
                      <a:pPr marL="0" marR="0" lvl="0" indent="0" algn="ctr" rtl="0">
                        <a:spcBef>
                          <a:spcPts val="0"/>
                        </a:spcBef>
                        <a:buSzPct val="25000"/>
                        <a:buNone/>
                      </a:pPr>
                      <a:endParaRPr sz="1800" u="none" strike="noStrike" cap="none"/>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u="none" strike="noStrike" cap="none"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u="none" strike="noStrike" cap="none"/>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664" name="Shape 664"/>
          <p:cNvSpPr txBox="1">
            <a:spLocks noGrp="1"/>
          </p:cNvSpPr>
          <p:nvPr>
            <p:ph type="title"/>
          </p:nvPr>
        </p:nvSpPr>
        <p:spPr>
          <a:xfrm>
            <a:off x="21600" y="232830"/>
            <a:ext cx="9122400" cy="587700"/>
          </a:xfrm>
          <a:prstGeom prst="rect">
            <a:avLst/>
          </a:prstGeom>
        </p:spPr>
        <p:txBody>
          <a:bodyPr lIns="91425" tIns="91425" rIns="91425" bIns="91425" anchor="ctr" anchorCtr="0">
            <a:noAutofit/>
          </a:bodyPr>
          <a:lstStyle/>
          <a:p>
            <a:pPr lvl="0">
              <a:buSzPct val="25000"/>
            </a:pPr>
            <a:r>
              <a:rPr lang="en-US" altLang="zh-TW" dirty="0">
                <a:solidFill>
                  <a:schemeClr val="tx1">
                    <a:lumMod val="75000"/>
                    <a:lumOff val="25000"/>
                  </a:schemeClr>
                </a:solidFill>
              </a:rPr>
              <a:t>Arithmetic</a:t>
            </a:r>
            <a:r>
              <a:rPr lang="en-US" dirty="0" smtClean="0">
                <a:solidFill>
                  <a:schemeClr val="tx1">
                    <a:lumMod val="75000"/>
                    <a:lumOff val="25000"/>
                  </a:schemeClr>
                </a:solidFill>
              </a:rPr>
              <a:t> </a:t>
            </a:r>
            <a:r>
              <a:rPr lang="en-US" dirty="0">
                <a:solidFill>
                  <a:schemeClr val="tx1">
                    <a:lumMod val="75000"/>
                    <a:lumOff val="25000"/>
                  </a:schemeClr>
                </a:solidFill>
              </a:rPr>
              <a:t>Operators</a:t>
            </a:r>
            <a:endParaRPr lang="en" dirty="0">
              <a:solidFill>
                <a:schemeClr val="tx1">
                  <a:lumMod val="75000"/>
                  <a:lumOff val="25000"/>
                </a:schemeClr>
              </a:solidFill>
            </a:endParaRPr>
          </a:p>
        </p:txBody>
      </p:sp>
      <p:sp>
        <p:nvSpPr>
          <p:cNvPr id="3" name="TextBox 2"/>
          <p:cNvSpPr txBox="1"/>
          <p:nvPr/>
        </p:nvSpPr>
        <p:spPr>
          <a:xfrm>
            <a:off x="778934" y="1905829"/>
            <a:ext cx="1820600" cy="523220"/>
          </a:xfrm>
          <a:prstGeom prst="rect">
            <a:avLst/>
          </a:prstGeom>
          <a:noFill/>
        </p:spPr>
        <p:txBody>
          <a:bodyPr wrap="square" rtlCol="0">
            <a:spAutoFit/>
          </a:bodyPr>
          <a:lstStyle/>
          <a:p>
            <a:pPr algn="ctr"/>
            <a:r>
              <a:rPr lang="en-US" sz="2800" dirty="0" smtClean="0"/>
              <a:t>+, -, *, /</a:t>
            </a:r>
            <a:endParaRPr lang="en-US" sz="2800" dirty="0"/>
          </a:p>
        </p:txBody>
      </p:sp>
      <p:sp>
        <p:nvSpPr>
          <p:cNvPr id="4" name="TextBox 3"/>
          <p:cNvSpPr txBox="1"/>
          <p:nvPr/>
        </p:nvSpPr>
        <p:spPr>
          <a:xfrm>
            <a:off x="778935" y="2382603"/>
            <a:ext cx="1800732" cy="1723549"/>
          </a:xfrm>
          <a:prstGeom prst="rect">
            <a:avLst/>
          </a:prstGeom>
          <a:noFill/>
        </p:spPr>
        <p:txBody>
          <a:bodyPr wrap="square" rtlCol="0">
            <a:spAutoFit/>
          </a:bodyPr>
          <a:lstStyle/>
          <a:p>
            <a:r>
              <a:rPr lang="en-US" sz="1200" dirty="0" smtClean="0">
                <a:solidFill>
                  <a:schemeClr val="tx1">
                    <a:lumMod val="75000"/>
                    <a:lumOff val="25000"/>
                  </a:schemeClr>
                </a:solidFill>
              </a:rPr>
              <a:t>They work exactly the same as our real life usage.</a:t>
            </a:r>
          </a:p>
          <a:p>
            <a:r>
              <a:rPr lang="en-US" dirty="0" smtClean="0">
                <a:solidFill>
                  <a:srgbClr val="FF0000"/>
                </a:solidFill>
              </a:rPr>
              <a:t>x + y will give 15</a:t>
            </a:r>
          </a:p>
          <a:p>
            <a:r>
              <a:rPr lang="en-US" dirty="0" smtClean="0">
                <a:solidFill>
                  <a:srgbClr val="FF0000"/>
                </a:solidFill>
              </a:rPr>
              <a:t>x </a:t>
            </a:r>
            <a:r>
              <a:rPr lang="en-US" dirty="0">
                <a:solidFill>
                  <a:srgbClr val="FF0000"/>
                </a:solidFill>
              </a:rPr>
              <a:t>-</a:t>
            </a:r>
            <a:r>
              <a:rPr lang="en-US" dirty="0" smtClean="0">
                <a:solidFill>
                  <a:srgbClr val="FF0000"/>
                </a:solidFill>
              </a:rPr>
              <a:t> y will give 5</a:t>
            </a:r>
          </a:p>
          <a:p>
            <a:r>
              <a:rPr lang="en-US" dirty="0" smtClean="0">
                <a:solidFill>
                  <a:srgbClr val="FF0000"/>
                </a:solidFill>
              </a:rPr>
              <a:t>x * y will give 50</a:t>
            </a:r>
          </a:p>
          <a:p>
            <a:r>
              <a:rPr lang="en-US" dirty="0">
                <a:solidFill>
                  <a:srgbClr val="FF0000"/>
                </a:solidFill>
              </a:rPr>
              <a:t>x</a:t>
            </a:r>
            <a:r>
              <a:rPr lang="en-US" dirty="0" smtClean="0">
                <a:solidFill>
                  <a:srgbClr val="FF0000"/>
                </a:solidFill>
              </a:rPr>
              <a:t> / y will give 2</a:t>
            </a:r>
          </a:p>
          <a:p>
            <a:endParaRPr lang="en-US" dirty="0">
              <a:solidFill>
                <a:srgbClr val="FF0000"/>
              </a:solidFill>
            </a:endParaRPr>
          </a:p>
        </p:txBody>
      </p:sp>
      <p:grpSp>
        <p:nvGrpSpPr>
          <p:cNvPr id="9" name="Group 8"/>
          <p:cNvGrpSpPr/>
          <p:nvPr/>
        </p:nvGrpSpPr>
        <p:grpSpPr>
          <a:xfrm>
            <a:off x="2686068" y="1686149"/>
            <a:ext cx="1820600" cy="2559845"/>
            <a:chOff x="2686068" y="1251304"/>
            <a:chExt cx="1820600" cy="2559845"/>
          </a:xfrm>
        </p:grpSpPr>
        <p:graphicFrame>
          <p:nvGraphicFramePr>
            <p:cNvPr id="657" name="Shape 657"/>
            <p:cNvGraphicFramePr/>
            <p:nvPr/>
          </p:nvGraphicFramePr>
          <p:xfrm>
            <a:off x="2686068" y="1251304"/>
            <a:ext cx="1820600" cy="2559845"/>
          </p:xfrm>
          <a:graphic>
            <a:graphicData uri="http://schemas.openxmlformats.org/drawingml/2006/table">
              <a:tbl>
                <a:tblPr firstRow="1" bandRow="1">
                  <a:noFill/>
                </a:tblPr>
                <a:tblGrid>
                  <a:gridCol w="208300"/>
                  <a:gridCol w="1404000"/>
                  <a:gridCol w="208300"/>
                </a:tblGrid>
                <a:tr h="612000">
                  <a:tc>
                    <a:txBody>
                      <a:bodyPr/>
                      <a:lstStyle/>
                      <a:p>
                        <a:pPr marL="0" marR="0" lvl="0" indent="0" algn="ctr" rtl="0">
                          <a:spcBef>
                            <a:spcPts val="0"/>
                          </a:spcBef>
                          <a:buSzPct val="25000"/>
                          <a:buNone/>
                        </a:pPr>
                        <a:endParaRPr sz="1800"/>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dirty="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6" name="TextBox 5"/>
            <p:cNvSpPr txBox="1"/>
            <p:nvPr/>
          </p:nvSpPr>
          <p:spPr>
            <a:xfrm>
              <a:off x="2686068" y="1424539"/>
              <a:ext cx="1820600" cy="523220"/>
            </a:xfrm>
            <a:prstGeom prst="rect">
              <a:avLst/>
            </a:prstGeom>
            <a:noFill/>
          </p:spPr>
          <p:txBody>
            <a:bodyPr wrap="square" rtlCol="0">
              <a:spAutoFit/>
            </a:bodyPr>
            <a:lstStyle/>
            <a:p>
              <a:pPr algn="ctr"/>
              <a:r>
                <a:rPr lang="en-US" sz="2800" dirty="0" smtClean="0"/>
                <a:t>%</a:t>
              </a:r>
              <a:endParaRPr lang="en-US" sz="2800" dirty="0"/>
            </a:p>
          </p:txBody>
        </p:sp>
      </p:grpSp>
      <p:grpSp>
        <p:nvGrpSpPr>
          <p:cNvPr id="10" name="Group 9"/>
          <p:cNvGrpSpPr/>
          <p:nvPr/>
        </p:nvGrpSpPr>
        <p:grpSpPr>
          <a:xfrm>
            <a:off x="4613068" y="1686148"/>
            <a:ext cx="1820601" cy="2559845"/>
            <a:chOff x="4613068" y="1251304"/>
            <a:chExt cx="1820601" cy="2559845"/>
          </a:xfrm>
        </p:grpSpPr>
        <p:graphicFrame>
          <p:nvGraphicFramePr>
            <p:cNvPr id="658" name="Shape 658"/>
            <p:cNvGraphicFramePr/>
            <p:nvPr/>
          </p:nvGraphicFramePr>
          <p:xfrm>
            <a:off x="4613069" y="1251304"/>
            <a:ext cx="1820600" cy="2559845"/>
          </p:xfrm>
          <a:graphic>
            <a:graphicData uri="http://schemas.openxmlformats.org/drawingml/2006/table">
              <a:tbl>
                <a:tblPr firstRow="1" bandRow="1">
                  <a:noFill/>
                </a:tblPr>
                <a:tblGrid>
                  <a:gridCol w="208300"/>
                  <a:gridCol w="1404000"/>
                  <a:gridCol w="208300"/>
                </a:tblGrid>
                <a:tr h="612000">
                  <a:tc>
                    <a:txBody>
                      <a:bodyPr/>
                      <a:lstStyle/>
                      <a:p>
                        <a:pPr marL="0" marR="0" lvl="0" indent="0" algn="ctr" rtl="0">
                          <a:spcBef>
                            <a:spcPts val="0"/>
                          </a:spcBef>
                          <a:buSzPct val="25000"/>
                          <a:buNone/>
                        </a:pPr>
                        <a:endParaRPr sz="1800"/>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dirty="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7" name="TextBox 6"/>
            <p:cNvSpPr txBox="1"/>
            <p:nvPr/>
          </p:nvSpPr>
          <p:spPr>
            <a:xfrm>
              <a:off x="4613068" y="1424539"/>
              <a:ext cx="1820601" cy="523220"/>
            </a:xfrm>
            <a:prstGeom prst="rect">
              <a:avLst/>
            </a:prstGeom>
            <a:noFill/>
          </p:spPr>
          <p:txBody>
            <a:bodyPr wrap="square" rtlCol="0">
              <a:spAutoFit/>
            </a:bodyPr>
            <a:lstStyle/>
            <a:p>
              <a:pPr algn="ctr"/>
              <a:r>
                <a:rPr lang="en-US" sz="2800" dirty="0" smtClean="0"/>
                <a:t>++</a:t>
              </a:r>
              <a:endParaRPr lang="en-US" sz="2800" dirty="0"/>
            </a:p>
          </p:txBody>
        </p:sp>
      </p:grpSp>
      <p:grpSp>
        <p:nvGrpSpPr>
          <p:cNvPr id="11" name="Group 10"/>
          <p:cNvGrpSpPr/>
          <p:nvPr/>
        </p:nvGrpSpPr>
        <p:grpSpPr>
          <a:xfrm>
            <a:off x="6540070" y="1686148"/>
            <a:ext cx="1820600" cy="2559845"/>
            <a:chOff x="6540069" y="1251304"/>
            <a:chExt cx="1820600" cy="2559845"/>
          </a:xfrm>
        </p:grpSpPr>
        <p:graphicFrame>
          <p:nvGraphicFramePr>
            <p:cNvPr id="659" name="Shape 659"/>
            <p:cNvGraphicFramePr/>
            <p:nvPr/>
          </p:nvGraphicFramePr>
          <p:xfrm>
            <a:off x="6540069" y="1251304"/>
            <a:ext cx="1820600" cy="2559845"/>
          </p:xfrm>
          <a:graphic>
            <a:graphicData uri="http://schemas.openxmlformats.org/drawingml/2006/table">
              <a:tbl>
                <a:tblPr firstRow="1" bandRow="1">
                  <a:noFill/>
                </a:tblPr>
                <a:tblGrid>
                  <a:gridCol w="208300"/>
                  <a:gridCol w="1404000"/>
                  <a:gridCol w="208300"/>
                </a:tblGrid>
                <a:tr h="612000">
                  <a:tc>
                    <a:txBody>
                      <a:bodyPr/>
                      <a:lstStyle/>
                      <a:p>
                        <a:pPr marL="0" marR="0" lvl="0" indent="0" algn="ctr" rtl="0">
                          <a:spcBef>
                            <a:spcPts val="0"/>
                          </a:spcBef>
                          <a:buSzPct val="25000"/>
                          <a:buNone/>
                        </a:pPr>
                        <a:endParaRPr sz="1800"/>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8" name="TextBox 7"/>
            <p:cNvSpPr txBox="1"/>
            <p:nvPr/>
          </p:nvSpPr>
          <p:spPr>
            <a:xfrm>
              <a:off x="6540069" y="1424539"/>
              <a:ext cx="1820600" cy="523220"/>
            </a:xfrm>
            <a:prstGeom prst="rect">
              <a:avLst/>
            </a:prstGeom>
            <a:noFill/>
          </p:spPr>
          <p:txBody>
            <a:bodyPr wrap="square" rtlCol="0">
              <a:spAutoFit/>
            </a:bodyPr>
            <a:lstStyle/>
            <a:p>
              <a:pPr algn="ctr"/>
              <a:r>
                <a:rPr lang="en-US" sz="2800" dirty="0" smtClean="0"/>
                <a:t>--</a:t>
              </a:r>
              <a:endParaRPr lang="en-US" sz="2800" dirty="0"/>
            </a:p>
          </p:txBody>
        </p:sp>
      </p:grpSp>
      <p:sp>
        <p:nvSpPr>
          <p:cNvPr id="12" name="TextBox 11"/>
          <p:cNvSpPr txBox="1"/>
          <p:nvPr/>
        </p:nvSpPr>
        <p:spPr>
          <a:xfrm>
            <a:off x="2177715" y="1003390"/>
            <a:ext cx="6405613" cy="307777"/>
          </a:xfrm>
          <a:prstGeom prst="rect">
            <a:avLst/>
          </a:prstGeom>
          <a:noFill/>
        </p:spPr>
        <p:txBody>
          <a:bodyPr wrap="square" rtlCol="0">
            <a:spAutoFit/>
          </a:bodyPr>
          <a:lstStyle/>
          <a:p>
            <a:r>
              <a:rPr lang="en-US" dirty="0" smtClean="0">
                <a:solidFill>
                  <a:schemeClr val="tx1">
                    <a:lumMod val="75000"/>
                    <a:lumOff val="25000"/>
                  </a:schemeClr>
                </a:solidFill>
              </a:rPr>
              <a:t>Assume that we have defined x and y.</a:t>
            </a:r>
            <a:endParaRPr lang="en-US" dirty="0">
              <a:solidFill>
                <a:schemeClr val="tx1">
                  <a:lumMod val="75000"/>
                  <a:lumOff val="25000"/>
                </a:schemeClr>
              </a:solidFill>
            </a:endParaRPr>
          </a:p>
        </p:txBody>
      </p:sp>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l="34678" t="63252" r="53275" b="29637"/>
          <a:stretch/>
        </p:blipFill>
        <p:spPr>
          <a:xfrm>
            <a:off x="5380521" y="1002230"/>
            <a:ext cx="991403" cy="365761"/>
          </a:xfrm>
          <a:prstGeom prst="rect">
            <a:avLst/>
          </a:prstGeom>
        </p:spPr>
      </p:pic>
      <p:sp>
        <p:nvSpPr>
          <p:cNvPr id="16" name="Rectangle 15"/>
          <p:cNvSpPr/>
          <p:nvPr/>
        </p:nvSpPr>
        <p:spPr>
          <a:xfrm>
            <a:off x="2686068" y="2382603"/>
            <a:ext cx="1820599" cy="1384995"/>
          </a:xfrm>
          <a:prstGeom prst="rect">
            <a:avLst/>
          </a:prstGeom>
        </p:spPr>
        <p:txBody>
          <a:bodyPr wrap="square">
            <a:spAutoFit/>
          </a:bodyPr>
          <a:lstStyle/>
          <a:p>
            <a:r>
              <a:rPr lang="en-US" sz="1200" dirty="0">
                <a:solidFill>
                  <a:srgbClr val="313131"/>
                </a:solidFill>
                <a:latin typeface="+mn-lt"/>
              </a:rPr>
              <a:t>Modulus Operator and remainder </a:t>
            </a:r>
            <a:r>
              <a:rPr lang="en-US" sz="1200" dirty="0" smtClean="0">
                <a:solidFill>
                  <a:srgbClr val="313131"/>
                </a:solidFill>
                <a:latin typeface="+mn-lt"/>
              </a:rPr>
              <a:t>after </a:t>
            </a:r>
            <a:r>
              <a:rPr lang="en-US" sz="1200" dirty="0">
                <a:solidFill>
                  <a:srgbClr val="313131"/>
                </a:solidFill>
                <a:latin typeface="+mn-lt"/>
              </a:rPr>
              <a:t>an integer </a:t>
            </a:r>
            <a:r>
              <a:rPr lang="en-US" sz="1200" dirty="0" smtClean="0">
                <a:solidFill>
                  <a:srgbClr val="313131"/>
                </a:solidFill>
                <a:latin typeface="+mn-lt"/>
              </a:rPr>
              <a:t>division. In the example, we divide 10 by 5 over and over again to get the remainder.</a:t>
            </a:r>
            <a:endParaRPr lang="en-US" sz="1200" dirty="0">
              <a:latin typeface="+mn-lt"/>
            </a:endParaRPr>
          </a:p>
        </p:txBody>
      </p:sp>
      <p:sp>
        <p:nvSpPr>
          <p:cNvPr id="17" name="TextBox 16"/>
          <p:cNvSpPr txBox="1"/>
          <p:nvPr/>
        </p:nvSpPr>
        <p:spPr>
          <a:xfrm>
            <a:off x="2705935" y="3767598"/>
            <a:ext cx="1800731" cy="307777"/>
          </a:xfrm>
          <a:prstGeom prst="rect">
            <a:avLst/>
          </a:prstGeom>
          <a:noFill/>
        </p:spPr>
        <p:txBody>
          <a:bodyPr wrap="square" rtlCol="0">
            <a:spAutoFit/>
          </a:bodyPr>
          <a:lstStyle/>
          <a:p>
            <a:r>
              <a:rPr lang="en-US" dirty="0">
                <a:solidFill>
                  <a:srgbClr val="FF0000"/>
                </a:solidFill>
              </a:rPr>
              <a:t>x</a:t>
            </a:r>
            <a:r>
              <a:rPr lang="en-US" dirty="0" smtClean="0">
                <a:solidFill>
                  <a:srgbClr val="FF0000"/>
                </a:solidFill>
              </a:rPr>
              <a:t> % y will give 0</a:t>
            </a:r>
            <a:endParaRPr lang="en-US" dirty="0">
              <a:solidFill>
                <a:srgbClr val="FF0000"/>
              </a:solidFill>
            </a:endParaRPr>
          </a:p>
        </p:txBody>
      </p:sp>
      <p:sp>
        <p:nvSpPr>
          <p:cNvPr id="18" name="TextBox 17"/>
          <p:cNvSpPr txBox="1"/>
          <p:nvPr/>
        </p:nvSpPr>
        <p:spPr>
          <a:xfrm>
            <a:off x="4613068" y="2382603"/>
            <a:ext cx="1820601" cy="646331"/>
          </a:xfrm>
          <a:prstGeom prst="rect">
            <a:avLst/>
          </a:prstGeom>
          <a:noFill/>
        </p:spPr>
        <p:txBody>
          <a:bodyPr wrap="square" rtlCol="0">
            <a:spAutoFit/>
          </a:bodyPr>
          <a:lstStyle/>
          <a:p>
            <a:r>
              <a:rPr lang="en-US" sz="1200" dirty="0">
                <a:solidFill>
                  <a:schemeClr val="tx1">
                    <a:lumMod val="75000"/>
                    <a:lumOff val="25000"/>
                  </a:schemeClr>
                </a:solidFill>
              </a:rPr>
              <a:t>The increment operator ++ adds 1 to its </a:t>
            </a:r>
            <a:r>
              <a:rPr lang="en-US" sz="1200" dirty="0" smtClean="0">
                <a:solidFill>
                  <a:schemeClr val="tx1">
                    <a:lumMod val="75000"/>
                    <a:lumOff val="25000"/>
                  </a:schemeClr>
                </a:solidFill>
              </a:rPr>
              <a:t>operand.</a:t>
            </a:r>
            <a:endParaRPr lang="en-US" sz="1200" dirty="0">
              <a:solidFill>
                <a:schemeClr val="tx1">
                  <a:lumMod val="75000"/>
                  <a:lumOff val="25000"/>
                </a:schemeClr>
              </a:solidFill>
            </a:endParaRPr>
          </a:p>
        </p:txBody>
      </p:sp>
      <p:sp>
        <p:nvSpPr>
          <p:cNvPr id="19" name="Rectangle 18"/>
          <p:cNvSpPr/>
          <p:nvPr/>
        </p:nvSpPr>
        <p:spPr>
          <a:xfrm>
            <a:off x="6540070" y="2382602"/>
            <a:ext cx="1820600" cy="646331"/>
          </a:xfrm>
          <a:prstGeom prst="rect">
            <a:avLst/>
          </a:prstGeom>
        </p:spPr>
        <p:txBody>
          <a:bodyPr wrap="square">
            <a:spAutoFit/>
          </a:bodyPr>
          <a:lstStyle/>
          <a:p>
            <a:r>
              <a:rPr lang="en-US" sz="1200" dirty="0" smtClean="0">
                <a:solidFill>
                  <a:schemeClr val="tx1">
                    <a:lumMod val="75000"/>
                    <a:lumOff val="25000"/>
                  </a:schemeClr>
                </a:solidFill>
                <a:latin typeface="+mj-lt"/>
              </a:rPr>
              <a:t>The </a:t>
            </a:r>
            <a:r>
              <a:rPr lang="en-US" sz="1200" dirty="0">
                <a:solidFill>
                  <a:schemeClr val="tx1">
                    <a:lumMod val="75000"/>
                    <a:lumOff val="25000"/>
                  </a:schemeClr>
                </a:solidFill>
                <a:latin typeface="+mj-lt"/>
              </a:rPr>
              <a:t>decrement operator -- subtracts 1 from its </a:t>
            </a:r>
            <a:r>
              <a:rPr lang="en-US" sz="1200" dirty="0" smtClean="0">
                <a:solidFill>
                  <a:schemeClr val="tx1">
                    <a:lumMod val="75000"/>
                    <a:lumOff val="25000"/>
                  </a:schemeClr>
                </a:solidFill>
                <a:latin typeface="+mj-lt"/>
              </a:rPr>
              <a:t>operand.</a:t>
            </a:r>
            <a:endParaRPr lang="en-US" sz="1200" dirty="0">
              <a:solidFill>
                <a:schemeClr val="tx1">
                  <a:lumMod val="75000"/>
                  <a:lumOff val="25000"/>
                </a:schemeClr>
              </a:solidFill>
              <a:latin typeface="+mj-lt"/>
            </a:endParaRPr>
          </a:p>
        </p:txBody>
      </p:sp>
      <p:sp>
        <p:nvSpPr>
          <p:cNvPr id="20" name="TextBox 19"/>
          <p:cNvSpPr txBox="1"/>
          <p:nvPr/>
        </p:nvSpPr>
        <p:spPr>
          <a:xfrm>
            <a:off x="4692314" y="3075100"/>
            <a:ext cx="1679610" cy="954107"/>
          </a:xfrm>
          <a:prstGeom prst="rect">
            <a:avLst/>
          </a:prstGeom>
          <a:noFill/>
        </p:spPr>
        <p:txBody>
          <a:bodyPr wrap="square" rtlCol="0">
            <a:spAutoFit/>
          </a:bodyPr>
          <a:lstStyle/>
          <a:p>
            <a:r>
              <a:rPr lang="en-US" dirty="0">
                <a:solidFill>
                  <a:srgbClr val="FF0000"/>
                </a:solidFill>
              </a:rPr>
              <a:t>x</a:t>
            </a:r>
            <a:r>
              <a:rPr lang="en-US" dirty="0" smtClean="0">
                <a:solidFill>
                  <a:srgbClr val="FF0000"/>
                </a:solidFill>
              </a:rPr>
              <a:t>++;</a:t>
            </a:r>
          </a:p>
          <a:p>
            <a:r>
              <a:rPr lang="en-US" dirty="0" smtClean="0">
                <a:solidFill>
                  <a:srgbClr val="FF0000"/>
                </a:solidFill>
              </a:rPr>
              <a:t>is the same as</a:t>
            </a:r>
          </a:p>
          <a:p>
            <a:r>
              <a:rPr lang="en-US" dirty="0" smtClean="0">
                <a:solidFill>
                  <a:srgbClr val="FF0000"/>
                </a:solidFill>
              </a:rPr>
              <a:t>x = x+1;</a:t>
            </a:r>
          </a:p>
          <a:p>
            <a:r>
              <a:rPr lang="en-US" dirty="0" smtClean="0">
                <a:solidFill>
                  <a:srgbClr val="FF0000"/>
                </a:solidFill>
              </a:rPr>
              <a:t>x++ will give 11</a:t>
            </a:r>
            <a:endParaRPr lang="en-US" dirty="0">
              <a:solidFill>
                <a:srgbClr val="FF0000"/>
              </a:solidFill>
            </a:endParaRPr>
          </a:p>
        </p:txBody>
      </p:sp>
      <p:sp>
        <p:nvSpPr>
          <p:cNvPr id="21" name="Rectangle 20"/>
          <p:cNvSpPr/>
          <p:nvPr/>
        </p:nvSpPr>
        <p:spPr>
          <a:xfrm>
            <a:off x="6644254" y="3065475"/>
            <a:ext cx="1612232" cy="954107"/>
          </a:xfrm>
          <a:prstGeom prst="rect">
            <a:avLst/>
          </a:prstGeom>
        </p:spPr>
        <p:txBody>
          <a:bodyPr wrap="square">
            <a:spAutoFit/>
          </a:bodyPr>
          <a:lstStyle/>
          <a:p>
            <a:r>
              <a:rPr lang="en-US" dirty="0" smtClean="0">
                <a:solidFill>
                  <a:srgbClr val="FF0000"/>
                </a:solidFill>
              </a:rPr>
              <a:t>x--;</a:t>
            </a:r>
            <a:endParaRPr lang="en-US" dirty="0">
              <a:solidFill>
                <a:srgbClr val="FF0000"/>
              </a:solidFill>
            </a:endParaRPr>
          </a:p>
          <a:p>
            <a:r>
              <a:rPr lang="en-US" dirty="0">
                <a:solidFill>
                  <a:srgbClr val="FF0000"/>
                </a:solidFill>
              </a:rPr>
              <a:t>is the </a:t>
            </a:r>
            <a:r>
              <a:rPr lang="en-US" dirty="0" smtClean="0">
                <a:solidFill>
                  <a:srgbClr val="FF0000"/>
                </a:solidFill>
              </a:rPr>
              <a:t>same </a:t>
            </a:r>
            <a:r>
              <a:rPr lang="en-US" dirty="0">
                <a:solidFill>
                  <a:srgbClr val="FF0000"/>
                </a:solidFill>
              </a:rPr>
              <a:t>as</a:t>
            </a:r>
          </a:p>
          <a:p>
            <a:r>
              <a:rPr lang="en-US" dirty="0">
                <a:solidFill>
                  <a:srgbClr val="FF0000"/>
                </a:solidFill>
              </a:rPr>
              <a:t>x = </a:t>
            </a:r>
            <a:r>
              <a:rPr lang="en-US" dirty="0" smtClean="0">
                <a:solidFill>
                  <a:srgbClr val="FF0000"/>
                </a:solidFill>
              </a:rPr>
              <a:t>x-1;</a:t>
            </a:r>
          </a:p>
          <a:p>
            <a:r>
              <a:rPr lang="en-US" dirty="0" smtClean="0">
                <a:solidFill>
                  <a:srgbClr val="FF0000"/>
                </a:solidFill>
              </a:rPr>
              <a:t>x-- will give 9</a:t>
            </a:r>
            <a:endParaRPr lang="en-US" dirty="0">
              <a:solidFill>
                <a:srgbClr val="FF0000"/>
              </a:solidFill>
            </a:endParaRPr>
          </a:p>
        </p:txBody>
      </p:sp>
    </p:spTree>
    <p:extLst>
      <p:ext uri="{BB962C8B-B14F-4D97-AF65-F5344CB8AC3E}">
        <p14:creationId xmlns:p14="http://schemas.microsoft.com/office/powerpoint/2010/main" val="3780062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aphicFrame>
        <p:nvGraphicFramePr>
          <p:cNvPr id="656" name="Shape 656"/>
          <p:cNvGraphicFramePr/>
          <p:nvPr/>
        </p:nvGraphicFramePr>
        <p:xfrm>
          <a:off x="894437" y="1705418"/>
          <a:ext cx="2224148" cy="2559845"/>
        </p:xfrm>
        <a:graphic>
          <a:graphicData uri="http://schemas.openxmlformats.org/drawingml/2006/table">
            <a:tbl>
              <a:tblPr firstRow="1" bandRow="1">
                <a:noFill/>
              </a:tblPr>
              <a:tblGrid>
                <a:gridCol w="254471"/>
                <a:gridCol w="1715206"/>
                <a:gridCol w="254471"/>
              </a:tblGrid>
              <a:tr h="612000">
                <a:tc>
                  <a:txBody>
                    <a:bodyPr/>
                    <a:lstStyle/>
                    <a:p>
                      <a:pPr marL="0" marR="0" lvl="0" indent="0" algn="ctr" rtl="0">
                        <a:spcBef>
                          <a:spcPts val="0"/>
                        </a:spcBef>
                        <a:buSzPct val="25000"/>
                        <a:buNone/>
                      </a:pPr>
                      <a:endParaRPr sz="1800" u="none" strike="noStrike" cap="none"/>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u="none" strike="noStrike" cap="none"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u="none" strike="noStrike" cap="none" dirty="0"/>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664" name="Shape 664"/>
          <p:cNvSpPr txBox="1">
            <a:spLocks noGrp="1"/>
          </p:cNvSpPr>
          <p:nvPr>
            <p:ph type="title"/>
          </p:nvPr>
        </p:nvSpPr>
        <p:spPr>
          <a:xfrm>
            <a:off x="21600" y="242455"/>
            <a:ext cx="9122400" cy="587700"/>
          </a:xfrm>
          <a:prstGeom prst="rect">
            <a:avLst/>
          </a:prstGeom>
        </p:spPr>
        <p:txBody>
          <a:bodyPr lIns="91425" tIns="91425" rIns="91425" bIns="91425" anchor="ctr" anchorCtr="0">
            <a:noAutofit/>
          </a:bodyPr>
          <a:lstStyle/>
          <a:p>
            <a:pPr lvl="0">
              <a:buSzPct val="25000"/>
            </a:pPr>
            <a:r>
              <a:rPr lang="en-US" altLang="zh-TW" dirty="0">
                <a:solidFill>
                  <a:schemeClr val="tx1">
                    <a:lumMod val="75000"/>
                    <a:lumOff val="25000"/>
                  </a:schemeClr>
                </a:solidFill>
              </a:rPr>
              <a:t>Relational </a:t>
            </a:r>
            <a:r>
              <a:rPr lang="en-US" dirty="0" smtClean="0">
                <a:solidFill>
                  <a:schemeClr val="tx1">
                    <a:lumMod val="75000"/>
                    <a:lumOff val="25000"/>
                  </a:schemeClr>
                </a:solidFill>
              </a:rPr>
              <a:t>Operators</a:t>
            </a:r>
            <a:endParaRPr lang="en" dirty="0">
              <a:solidFill>
                <a:schemeClr val="tx1">
                  <a:lumMod val="75000"/>
                  <a:lumOff val="25000"/>
                </a:schemeClr>
              </a:solidFill>
            </a:endParaRPr>
          </a:p>
        </p:txBody>
      </p:sp>
      <p:sp>
        <p:nvSpPr>
          <p:cNvPr id="3" name="TextBox 2"/>
          <p:cNvSpPr txBox="1"/>
          <p:nvPr/>
        </p:nvSpPr>
        <p:spPr>
          <a:xfrm>
            <a:off x="907136" y="1924820"/>
            <a:ext cx="2211447" cy="523220"/>
          </a:xfrm>
          <a:prstGeom prst="rect">
            <a:avLst/>
          </a:prstGeom>
          <a:noFill/>
        </p:spPr>
        <p:txBody>
          <a:bodyPr wrap="square" rtlCol="0">
            <a:spAutoFit/>
          </a:bodyPr>
          <a:lstStyle/>
          <a:p>
            <a:pPr algn="ctr"/>
            <a:r>
              <a:rPr lang="en-US" sz="2800" dirty="0" smtClean="0"/>
              <a:t>==, !=</a:t>
            </a:r>
            <a:endParaRPr lang="en-US" sz="2800" dirty="0"/>
          </a:p>
        </p:txBody>
      </p:sp>
      <p:grpSp>
        <p:nvGrpSpPr>
          <p:cNvPr id="9" name="Group 8"/>
          <p:cNvGrpSpPr/>
          <p:nvPr/>
        </p:nvGrpSpPr>
        <p:grpSpPr>
          <a:xfrm>
            <a:off x="3243712" y="1705418"/>
            <a:ext cx="2398064" cy="2559845"/>
            <a:chOff x="2686067" y="1251304"/>
            <a:chExt cx="2387312" cy="2559845"/>
          </a:xfrm>
        </p:grpSpPr>
        <p:graphicFrame>
          <p:nvGraphicFramePr>
            <p:cNvPr id="657" name="Shape 657"/>
            <p:cNvGraphicFramePr/>
            <p:nvPr/>
          </p:nvGraphicFramePr>
          <p:xfrm>
            <a:off x="2686068" y="1251304"/>
            <a:ext cx="2387311" cy="2559845"/>
          </p:xfrm>
          <a:graphic>
            <a:graphicData uri="http://schemas.openxmlformats.org/drawingml/2006/table">
              <a:tbl>
                <a:tblPr firstRow="1" bandRow="1">
                  <a:noFill/>
                </a:tblPr>
                <a:tblGrid>
                  <a:gridCol w="282905"/>
                  <a:gridCol w="1906858"/>
                  <a:gridCol w="208300"/>
                </a:tblGrid>
                <a:tr h="612000">
                  <a:tc>
                    <a:txBody>
                      <a:bodyPr/>
                      <a:lstStyle/>
                      <a:p>
                        <a:pPr marL="0" marR="0" lvl="0" indent="0" algn="ctr" rtl="0">
                          <a:spcBef>
                            <a:spcPts val="0"/>
                          </a:spcBef>
                          <a:buSzPct val="25000"/>
                          <a:buNone/>
                        </a:pPr>
                        <a:endParaRPr sz="1800"/>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dirty="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6" name="TextBox 5"/>
            <p:cNvSpPr txBox="1"/>
            <p:nvPr/>
          </p:nvSpPr>
          <p:spPr>
            <a:xfrm>
              <a:off x="2686067" y="1424539"/>
              <a:ext cx="2387311" cy="523220"/>
            </a:xfrm>
            <a:prstGeom prst="rect">
              <a:avLst/>
            </a:prstGeom>
            <a:noFill/>
          </p:spPr>
          <p:txBody>
            <a:bodyPr wrap="square" rtlCol="0">
              <a:spAutoFit/>
            </a:bodyPr>
            <a:lstStyle/>
            <a:p>
              <a:pPr algn="ctr"/>
              <a:r>
                <a:rPr lang="en-US" sz="2800" dirty="0" smtClean="0"/>
                <a:t>&gt;, &gt;=</a:t>
              </a:r>
              <a:endParaRPr lang="en-US" sz="2800" dirty="0"/>
            </a:p>
          </p:txBody>
        </p:sp>
      </p:grpSp>
      <p:grpSp>
        <p:nvGrpSpPr>
          <p:cNvPr id="10" name="Group 9"/>
          <p:cNvGrpSpPr/>
          <p:nvPr/>
        </p:nvGrpSpPr>
        <p:grpSpPr>
          <a:xfrm>
            <a:off x="5766903" y="1705418"/>
            <a:ext cx="2241316" cy="2559845"/>
            <a:chOff x="4613068" y="1251304"/>
            <a:chExt cx="1912977" cy="2559845"/>
          </a:xfrm>
        </p:grpSpPr>
        <p:graphicFrame>
          <p:nvGraphicFramePr>
            <p:cNvPr id="658" name="Shape 658"/>
            <p:cNvGraphicFramePr/>
            <p:nvPr/>
          </p:nvGraphicFramePr>
          <p:xfrm>
            <a:off x="4613069" y="1251304"/>
            <a:ext cx="1912976" cy="2559845"/>
          </p:xfrm>
          <a:graphic>
            <a:graphicData uri="http://schemas.openxmlformats.org/drawingml/2006/table">
              <a:tbl>
                <a:tblPr firstRow="1" bandRow="1">
                  <a:noFill/>
                </a:tblPr>
                <a:tblGrid>
                  <a:gridCol w="208300"/>
                  <a:gridCol w="1404000"/>
                  <a:gridCol w="629015"/>
                </a:tblGrid>
                <a:tr h="612000">
                  <a:tc>
                    <a:txBody>
                      <a:bodyPr/>
                      <a:lstStyle/>
                      <a:p>
                        <a:pPr marL="0" marR="0" lvl="0" indent="0" algn="ctr" rtl="0">
                          <a:spcBef>
                            <a:spcPts val="0"/>
                          </a:spcBef>
                          <a:buSzPct val="25000"/>
                          <a:buNone/>
                        </a:pPr>
                        <a:endParaRPr sz="1800"/>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dirty="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7" name="TextBox 6"/>
            <p:cNvSpPr txBox="1"/>
            <p:nvPr/>
          </p:nvSpPr>
          <p:spPr>
            <a:xfrm>
              <a:off x="4613068" y="1424539"/>
              <a:ext cx="1912977" cy="523220"/>
            </a:xfrm>
            <a:prstGeom prst="rect">
              <a:avLst/>
            </a:prstGeom>
            <a:noFill/>
          </p:spPr>
          <p:txBody>
            <a:bodyPr wrap="square" rtlCol="0">
              <a:spAutoFit/>
            </a:bodyPr>
            <a:lstStyle/>
            <a:p>
              <a:pPr algn="ctr"/>
              <a:r>
                <a:rPr lang="en-US" sz="2800" dirty="0" smtClean="0"/>
                <a:t>&lt;, &lt;=</a:t>
              </a:r>
              <a:endParaRPr lang="en-US" sz="2800" dirty="0"/>
            </a:p>
          </p:txBody>
        </p:sp>
      </p:grpSp>
      <p:sp>
        <p:nvSpPr>
          <p:cNvPr id="12" name="TextBox 11"/>
          <p:cNvSpPr txBox="1"/>
          <p:nvPr/>
        </p:nvSpPr>
        <p:spPr>
          <a:xfrm>
            <a:off x="2177715" y="1003390"/>
            <a:ext cx="6405613" cy="307777"/>
          </a:xfrm>
          <a:prstGeom prst="rect">
            <a:avLst/>
          </a:prstGeom>
          <a:noFill/>
        </p:spPr>
        <p:txBody>
          <a:bodyPr wrap="square" rtlCol="0">
            <a:spAutoFit/>
          </a:bodyPr>
          <a:lstStyle/>
          <a:p>
            <a:r>
              <a:rPr lang="en-US" dirty="0" smtClean="0">
                <a:solidFill>
                  <a:schemeClr val="tx1">
                    <a:lumMod val="75000"/>
                    <a:lumOff val="25000"/>
                  </a:schemeClr>
                </a:solidFill>
              </a:rPr>
              <a:t>Assume that we have defined x and y.</a:t>
            </a:r>
            <a:endParaRPr lang="en-US" dirty="0">
              <a:solidFill>
                <a:schemeClr val="tx1">
                  <a:lumMod val="75000"/>
                  <a:lumOff val="25000"/>
                </a:schemeClr>
              </a:solidFill>
            </a:endParaRPr>
          </a:p>
        </p:txBody>
      </p:sp>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l="34678" t="63252" r="53275" b="29637"/>
          <a:stretch/>
        </p:blipFill>
        <p:spPr>
          <a:xfrm>
            <a:off x="5380521" y="1002230"/>
            <a:ext cx="991403" cy="365761"/>
          </a:xfrm>
          <a:prstGeom prst="rect">
            <a:avLst/>
          </a:prstGeom>
        </p:spPr>
      </p:pic>
      <p:sp>
        <p:nvSpPr>
          <p:cNvPr id="2" name="TextBox 1"/>
          <p:cNvSpPr txBox="1"/>
          <p:nvPr/>
        </p:nvSpPr>
        <p:spPr>
          <a:xfrm>
            <a:off x="894437" y="2448040"/>
            <a:ext cx="2224146" cy="1015663"/>
          </a:xfrm>
          <a:prstGeom prst="rect">
            <a:avLst/>
          </a:prstGeom>
          <a:noFill/>
        </p:spPr>
        <p:txBody>
          <a:bodyPr wrap="square" rtlCol="0">
            <a:spAutoFit/>
          </a:bodyPr>
          <a:lstStyle/>
          <a:p>
            <a:r>
              <a:rPr lang="en-US" sz="1200" dirty="0">
                <a:solidFill>
                  <a:schemeClr val="tx1">
                    <a:lumMod val="75000"/>
                    <a:lumOff val="25000"/>
                  </a:schemeClr>
                </a:solidFill>
              </a:rPr>
              <a:t>Checks if the values of two operands are equal or not, if yes then condition becomes </a:t>
            </a:r>
            <a:r>
              <a:rPr lang="en-US" sz="1200" dirty="0" smtClean="0">
                <a:solidFill>
                  <a:schemeClr val="tx1">
                    <a:lumMod val="75000"/>
                    <a:lumOff val="25000"/>
                  </a:schemeClr>
                </a:solidFill>
              </a:rPr>
              <a:t>true. Otherwise, the condition becomes false.</a:t>
            </a:r>
            <a:endParaRPr lang="en-US" sz="1200" dirty="0">
              <a:solidFill>
                <a:schemeClr val="tx1">
                  <a:lumMod val="75000"/>
                  <a:lumOff val="25000"/>
                </a:schemeClr>
              </a:solidFill>
            </a:endParaRPr>
          </a:p>
        </p:txBody>
      </p:sp>
      <p:sp>
        <p:nvSpPr>
          <p:cNvPr id="5" name="Rectangle 4"/>
          <p:cNvSpPr/>
          <p:nvPr/>
        </p:nvSpPr>
        <p:spPr>
          <a:xfrm>
            <a:off x="3243712" y="2448040"/>
            <a:ext cx="2398064" cy="1200329"/>
          </a:xfrm>
          <a:prstGeom prst="rect">
            <a:avLst/>
          </a:prstGeom>
        </p:spPr>
        <p:txBody>
          <a:bodyPr wrap="square">
            <a:spAutoFit/>
          </a:bodyPr>
          <a:lstStyle/>
          <a:p>
            <a:r>
              <a:rPr lang="en-US" sz="1200" dirty="0">
                <a:solidFill>
                  <a:srgbClr val="313131"/>
                </a:solidFill>
                <a:latin typeface="+mj-lt"/>
              </a:rPr>
              <a:t>Checks if the value of left operand is greater than </a:t>
            </a:r>
            <a:r>
              <a:rPr lang="en-US" sz="1200" dirty="0" smtClean="0">
                <a:solidFill>
                  <a:srgbClr val="313131"/>
                </a:solidFill>
                <a:latin typeface="+mj-lt"/>
              </a:rPr>
              <a:t>(or equal to) the </a:t>
            </a:r>
            <a:r>
              <a:rPr lang="en-US" sz="1200" dirty="0">
                <a:solidFill>
                  <a:srgbClr val="313131"/>
                </a:solidFill>
                <a:latin typeface="+mj-lt"/>
              </a:rPr>
              <a:t>value of right operand, if yes then condition becomes true</a:t>
            </a:r>
            <a:r>
              <a:rPr lang="en-US" sz="1200" dirty="0" smtClean="0">
                <a:solidFill>
                  <a:srgbClr val="313131"/>
                </a:solidFill>
                <a:latin typeface="+mj-lt"/>
              </a:rPr>
              <a:t>. </a:t>
            </a:r>
            <a:r>
              <a:rPr lang="en-US" sz="1200" dirty="0" smtClean="0">
                <a:solidFill>
                  <a:schemeClr val="tx1">
                    <a:lumMod val="75000"/>
                    <a:lumOff val="25000"/>
                  </a:schemeClr>
                </a:solidFill>
              </a:rPr>
              <a:t>If not, </a:t>
            </a:r>
            <a:r>
              <a:rPr lang="en-US" sz="1200" dirty="0">
                <a:solidFill>
                  <a:schemeClr val="tx1">
                    <a:lumMod val="75000"/>
                    <a:lumOff val="25000"/>
                  </a:schemeClr>
                </a:solidFill>
              </a:rPr>
              <a:t>the condition becomes false</a:t>
            </a:r>
            <a:r>
              <a:rPr lang="en-US" sz="1200" dirty="0" smtClean="0">
                <a:solidFill>
                  <a:schemeClr val="tx1">
                    <a:lumMod val="75000"/>
                    <a:lumOff val="25000"/>
                  </a:schemeClr>
                </a:solidFill>
              </a:rPr>
              <a:t>.</a:t>
            </a:r>
            <a:endParaRPr lang="en-US" sz="1200" dirty="0">
              <a:solidFill>
                <a:schemeClr val="tx1">
                  <a:lumMod val="75000"/>
                  <a:lumOff val="25000"/>
                </a:schemeClr>
              </a:solidFill>
            </a:endParaRPr>
          </a:p>
        </p:txBody>
      </p:sp>
      <p:sp>
        <p:nvSpPr>
          <p:cNvPr id="13" name="Rectangle 12"/>
          <p:cNvSpPr/>
          <p:nvPr/>
        </p:nvSpPr>
        <p:spPr>
          <a:xfrm>
            <a:off x="5766904" y="2448040"/>
            <a:ext cx="2241316" cy="1200329"/>
          </a:xfrm>
          <a:prstGeom prst="rect">
            <a:avLst/>
          </a:prstGeom>
        </p:spPr>
        <p:txBody>
          <a:bodyPr wrap="square">
            <a:spAutoFit/>
          </a:bodyPr>
          <a:lstStyle/>
          <a:p>
            <a:r>
              <a:rPr lang="en-US" sz="1200" dirty="0">
                <a:solidFill>
                  <a:srgbClr val="313131"/>
                </a:solidFill>
                <a:latin typeface="+mn-lt"/>
              </a:rPr>
              <a:t>Checks if the value of left operand is less than </a:t>
            </a:r>
            <a:r>
              <a:rPr lang="en-US" sz="1200" dirty="0" smtClean="0">
                <a:solidFill>
                  <a:srgbClr val="313131"/>
                </a:solidFill>
                <a:latin typeface="+mn-lt"/>
              </a:rPr>
              <a:t>(or equal to) the </a:t>
            </a:r>
            <a:r>
              <a:rPr lang="en-US" sz="1200" dirty="0">
                <a:solidFill>
                  <a:srgbClr val="313131"/>
                </a:solidFill>
                <a:latin typeface="+mn-lt"/>
              </a:rPr>
              <a:t>value of right operand, if yes then condition becomes true</a:t>
            </a:r>
            <a:r>
              <a:rPr lang="en-US" sz="1200" dirty="0" smtClean="0">
                <a:solidFill>
                  <a:srgbClr val="313131"/>
                </a:solidFill>
                <a:latin typeface="+mn-lt"/>
              </a:rPr>
              <a:t>. </a:t>
            </a:r>
            <a:r>
              <a:rPr lang="en-US" sz="1200" dirty="0">
                <a:solidFill>
                  <a:schemeClr val="tx1">
                    <a:lumMod val="75000"/>
                    <a:lumOff val="25000"/>
                  </a:schemeClr>
                </a:solidFill>
              </a:rPr>
              <a:t>If not, the condition becomes false</a:t>
            </a:r>
            <a:r>
              <a:rPr lang="en-US" sz="1200" dirty="0" smtClean="0">
                <a:solidFill>
                  <a:schemeClr val="tx1">
                    <a:lumMod val="75000"/>
                    <a:lumOff val="25000"/>
                  </a:schemeClr>
                </a:solidFill>
              </a:rPr>
              <a:t>.</a:t>
            </a:r>
            <a:endParaRPr lang="en-US" sz="1200" dirty="0">
              <a:solidFill>
                <a:schemeClr val="tx1">
                  <a:lumMod val="75000"/>
                  <a:lumOff val="25000"/>
                </a:schemeClr>
              </a:solidFill>
            </a:endParaRPr>
          </a:p>
        </p:txBody>
      </p:sp>
      <p:sp>
        <p:nvSpPr>
          <p:cNvPr id="14" name="TextBox 13"/>
          <p:cNvSpPr txBox="1"/>
          <p:nvPr/>
        </p:nvSpPr>
        <p:spPr>
          <a:xfrm>
            <a:off x="894435" y="3463703"/>
            <a:ext cx="2224148" cy="523220"/>
          </a:xfrm>
          <a:prstGeom prst="rect">
            <a:avLst/>
          </a:prstGeom>
          <a:noFill/>
        </p:spPr>
        <p:txBody>
          <a:bodyPr wrap="square" rtlCol="0">
            <a:spAutoFit/>
          </a:bodyPr>
          <a:lstStyle/>
          <a:p>
            <a:r>
              <a:rPr lang="en-US" dirty="0" smtClean="0">
                <a:solidFill>
                  <a:srgbClr val="FF0000"/>
                </a:solidFill>
              </a:rPr>
              <a:t>(x == y) is false</a:t>
            </a:r>
          </a:p>
          <a:p>
            <a:r>
              <a:rPr lang="en-US" dirty="0" smtClean="0">
                <a:solidFill>
                  <a:srgbClr val="FF0000"/>
                </a:solidFill>
              </a:rPr>
              <a:t>(x != y) is true</a:t>
            </a:r>
            <a:endParaRPr lang="en-US" dirty="0">
              <a:solidFill>
                <a:srgbClr val="FF0000"/>
              </a:solidFill>
            </a:endParaRPr>
          </a:p>
        </p:txBody>
      </p:sp>
      <p:sp>
        <p:nvSpPr>
          <p:cNvPr id="22" name="Rectangle 21"/>
          <p:cNvSpPr/>
          <p:nvPr/>
        </p:nvSpPr>
        <p:spPr>
          <a:xfrm>
            <a:off x="3243711" y="3648369"/>
            <a:ext cx="2398064" cy="523220"/>
          </a:xfrm>
          <a:prstGeom prst="rect">
            <a:avLst/>
          </a:prstGeom>
        </p:spPr>
        <p:txBody>
          <a:bodyPr wrap="square">
            <a:spAutoFit/>
          </a:bodyPr>
          <a:lstStyle/>
          <a:p>
            <a:r>
              <a:rPr lang="en-US" dirty="0">
                <a:solidFill>
                  <a:srgbClr val="FF0000"/>
                </a:solidFill>
              </a:rPr>
              <a:t>(x </a:t>
            </a:r>
            <a:r>
              <a:rPr lang="en-US" dirty="0" smtClean="0">
                <a:solidFill>
                  <a:srgbClr val="FF0000"/>
                </a:solidFill>
              </a:rPr>
              <a:t>&gt; </a:t>
            </a:r>
            <a:r>
              <a:rPr lang="en-US" dirty="0">
                <a:solidFill>
                  <a:srgbClr val="FF0000"/>
                </a:solidFill>
              </a:rPr>
              <a:t>y) is </a:t>
            </a:r>
            <a:r>
              <a:rPr lang="en-US" dirty="0" smtClean="0">
                <a:solidFill>
                  <a:srgbClr val="FF0000"/>
                </a:solidFill>
              </a:rPr>
              <a:t>true</a:t>
            </a:r>
            <a:endParaRPr lang="en-US" dirty="0">
              <a:solidFill>
                <a:srgbClr val="FF0000"/>
              </a:solidFill>
            </a:endParaRPr>
          </a:p>
          <a:p>
            <a:r>
              <a:rPr lang="en-US" dirty="0">
                <a:solidFill>
                  <a:srgbClr val="FF0000"/>
                </a:solidFill>
              </a:rPr>
              <a:t>(x </a:t>
            </a:r>
            <a:r>
              <a:rPr lang="en-US" dirty="0" smtClean="0">
                <a:solidFill>
                  <a:srgbClr val="FF0000"/>
                </a:solidFill>
              </a:rPr>
              <a:t>&gt;= </a:t>
            </a:r>
            <a:r>
              <a:rPr lang="en-US" dirty="0">
                <a:solidFill>
                  <a:srgbClr val="FF0000"/>
                </a:solidFill>
              </a:rPr>
              <a:t>y) is </a:t>
            </a:r>
            <a:r>
              <a:rPr lang="en-US" dirty="0" smtClean="0">
                <a:solidFill>
                  <a:srgbClr val="FF0000"/>
                </a:solidFill>
              </a:rPr>
              <a:t>true</a:t>
            </a:r>
            <a:endParaRPr lang="en-US" dirty="0">
              <a:solidFill>
                <a:srgbClr val="FF0000"/>
              </a:solidFill>
            </a:endParaRPr>
          </a:p>
        </p:txBody>
      </p:sp>
      <p:sp>
        <p:nvSpPr>
          <p:cNvPr id="23" name="Rectangle 22"/>
          <p:cNvSpPr/>
          <p:nvPr/>
        </p:nvSpPr>
        <p:spPr>
          <a:xfrm>
            <a:off x="5766901" y="3648369"/>
            <a:ext cx="1680977" cy="523220"/>
          </a:xfrm>
          <a:prstGeom prst="rect">
            <a:avLst/>
          </a:prstGeom>
        </p:spPr>
        <p:txBody>
          <a:bodyPr wrap="square">
            <a:spAutoFit/>
          </a:bodyPr>
          <a:lstStyle/>
          <a:p>
            <a:r>
              <a:rPr lang="en-US" dirty="0">
                <a:solidFill>
                  <a:srgbClr val="FF0000"/>
                </a:solidFill>
              </a:rPr>
              <a:t>(x </a:t>
            </a:r>
            <a:r>
              <a:rPr lang="en-US" dirty="0" smtClean="0">
                <a:solidFill>
                  <a:srgbClr val="FF0000"/>
                </a:solidFill>
              </a:rPr>
              <a:t>&lt; </a:t>
            </a:r>
            <a:r>
              <a:rPr lang="en-US" dirty="0">
                <a:solidFill>
                  <a:srgbClr val="FF0000"/>
                </a:solidFill>
              </a:rPr>
              <a:t>y) is </a:t>
            </a:r>
            <a:r>
              <a:rPr lang="en-US" dirty="0" smtClean="0">
                <a:solidFill>
                  <a:srgbClr val="FF0000"/>
                </a:solidFill>
              </a:rPr>
              <a:t>false</a:t>
            </a:r>
            <a:endParaRPr lang="en-US" dirty="0">
              <a:solidFill>
                <a:srgbClr val="FF0000"/>
              </a:solidFill>
            </a:endParaRPr>
          </a:p>
          <a:p>
            <a:r>
              <a:rPr lang="en-US" dirty="0">
                <a:solidFill>
                  <a:srgbClr val="FF0000"/>
                </a:solidFill>
              </a:rPr>
              <a:t>(x </a:t>
            </a:r>
            <a:r>
              <a:rPr lang="en-US" dirty="0" smtClean="0">
                <a:solidFill>
                  <a:srgbClr val="FF0000"/>
                </a:solidFill>
              </a:rPr>
              <a:t>&lt;= </a:t>
            </a:r>
            <a:r>
              <a:rPr lang="en-US" dirty="0">
                <a:solidFill>
                  <a:srgbClr val="FF0000"/>
                </a:solidFill>
              </a:rPr>
              <a:t>y) is </a:t>
            </a:r>
            <a:r>
              <a:rPr lang="en-US" dirty="0" smtClean="0">
                <a:solidFill>
                  <a:srgbClr val="FF0000"/>
                </a:solidFill>
              </a:rPr>
              <a:t>false</a:t>
            </a:r>
            <a:endParaRPr lang="en-US" dirty="0">
              <a:solidFill>
                <a:srgbClr val="FF0000"/>
              </a:solidFill>
            </a:endParaRPr>
          </a:p>
        </p:txBody>
      </p:sp>
    </p:spTree>
    <p:extLst>
      <p:ext uri="{BB962C8B-B14F-4D97-AF65-F5344CB8AC3E}">
        <p14:creationId xmlns:p14="http://schemas.microsoft.com/office/powerpoint/2010/main" val="8380558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aphicFrame>
        <p:nvGraphicFramePr>
          <p:cNvPr id="656" name="Shape 656"/>
          <p:cNvGraphicFramePr/>
          <p:nvPr/>
        </p:nvGraphicFramePr>
        <p:xfrm>
          <a:off x="894437" y="1705418"/>
          <a:ext cx="2224148" cy="2559845"/>
        </p:xfrm>
        <a:graphic>
          <a:graphicData uri="http://schemas.openxmlformats.org/drawingml/2006/table">
            <a:tbl>
              <a:tblPr firstRow="1" bandRow="1">
                <a:noFill/>
              </a:tblPr>
              <a:tblGrid>
                <a:gridCol w="254471"/>
                <a:gridCol w="1715206"/>
                <a:gridCol w="254471"/>
              </a:tblGrid>
              <a:tr h="612000">
                <a:tc>
                  <a:txBody>
                    <a:bodyPr/>
                    <a:lstStyle/>
                    <a:p>
                      <a:pPr marL="0" marR="0" lvl="0" indent="0" algn="ctr" rtl="0">
                        <a:spcBef>
                          <a:spcPts val="0"/>
                        </a:spcBef>
                        <a:buSzPct val="25000"/>
                        <a:buNone/>
                      </a:pPr>
                      <a:endParaRPr sz="1800" u="none" strike="noStrike" cap="none"/>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u="none" strike="noStrike" cap="none"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u="none" strike="noStrike" cap="none" dirty="0"/>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664" name="Shape 664"/>
          <p:cNvSpPr txBox="1">
            <a:spLocks noGrp="1"/>
          </p:cNvSpPr>
          <p:nvPr>
            <p:ph type="title"/>
          </p:nvPr>
        </p:nvSpPr>
        <p:spPr>
          <a:xfrm>
            <a:off x="21600" y="242455"/>
            <a:ext cx="9122400" cy="587700"/>
          </a:xfrm>
          <a:prstGeom prst="rect">
            <a:avLst/>
          </a:prstGeom>
        </p:spPr>
        <p:txBody>
          <a:bodyPr lIns="91425" tIns="91425" rIns="91425" bIns="91425" anchor="ctr" anchorCtr="0">
            <a:noAutofit/>
          </a:bodyPr>
          <a:lstStyle/>
          <a:p>
            <a:pPr lvl="0">
              <a:buSzPct val="25000"/>
            </a:pPr>
            <a:r>
              <a:rPr lang="en-US" dirty="0" smtClean="0">
                <a:solidFill>
                  <a:schemeClr val="tx1">
                    <a:lumMod val="75000"/>
                    <a:lumOff val="25000"/>
                  </a:schemeClr>
                </a:solidFill>
              </a:rPr>
              <a:t>Logical </a:t>
            </a:r>
            <a:r>
              <a:rPr lang="en-US" dirty="0">
                <a:solidFill>
                  <a:schemeClr val="tx1">
                    <a:lumMod val="75000"/>
                    <a:lumOff val="25000"/>
                  </a:schemeClr>
                </a:solidFill>
              </a:rPr>
              <a:t>Operators</a:t>
            </a:r>
            <a:endParaRPr lang="en" dirty="0">
              <a:solidFill>
                <a:schemeClr val="tx1">
                  <a:lumMod val="75000"/>
                  <a:lumOff val="25000"/>
                </a:schemeClr>
              </a:solidFill>
            </a:endParaRPr>
          </a:p>
        </p:txBody>
      </p:sp>
      <p:sp>
        <p:nvSpPr>
          <p:cNvPr id="3" name="TextBox 2"/>
          <p:cNvSpPr txBox="1"/>
          <p:nvPr/>
        </p:nvSpPr>
        <p:spPr>
          <a:xfrm>
            <a:off x="907136" y="1924820"/>
            <a:ext cx="2211447" cy="523220"/>
          </a:xfrm>
          <a:prstGeom prst="rect">
            <a:avLst/>
          </a:prstGeom>
          <a:noFill/>
        </p:spPr>
        <p:txBody>
          <a:bodyPr wrap="square" rtlCol="0">
            <a:spAutoFit/>
          </a:bodyPr>
          <a:lstStyle/>
          <a:p>
            <a:pPr algn="ctr"/>
            <a:r>
              <a:rPr lang="en-US" sz="2800" dirty="0" smtClean="0"/>
              <a:t>&amp;&amp;</a:t>
            </a:r>
            <a:endParaRPr lang="en-US" sz="2800" dirty="0"/>
          </a:p>
        </p:txBody>
      </p:sp>
      <p:grpSp>
        <p:nvGrpSpPr>
          <p:cNvPr id="9" name="Group 8"/>
          <p:cNvGrpSpPr/>
          <p:nvPr/>
        </p:nvGrpSpPr>
        <p:grpSpPr>
          <a:xfrm>
            <a:off x="3243712" y="1705418"/>
            <a:ext cx="2398064" cy="2559845"/>
            <a:chOff x="2686067" y="1251304"/>
            <a:chExt cx="2387312" cy="2559845"/>
          </a:xfrm>
        </p:grpSpPr>
        <p:graphicFrame>
          <p:nvGraphicFramePr>
            <p:cNvPr id="657" name="Shape 657"/>
            <p:cNvGraphicFramePr/>
            <p:nvPr/>
          </p:nvGraphicFramePr>
          <p:xfrm>
            <a:off x="2686068" y="1251304"/>
            <a:ext cx="2387311" cy="2559845"/>
          </p:xfrm>
          <a:graphic>
            <a:graphicData uri="http://schemas.openxmlformats.org/drawingml/2006/table">
              <a:tbl>
                <a:tblPr firstRow="1" bandRow="1">
                  <a:noFill/>
                </a:tblPr>
                <a:tblGrid>
                  <a:gridCol w="282905"/>
                  <a:gridCol w="1906858"/>
                  <a:gridCol w="208300"/>
                </a:tblGrid>
                <a:tr h="612000">
                  <a:tc>
                    <a:txBody>
                      <a:bodyPr/>
                      <a:lstStyle/>
                      <a:p>
                        <a:pPr marL="0" marR="0" lvl="0" indent="0" algn="ctr" rtl="0">
                          <a:spcBef>
                            <a:spcPts val="0"/>
                          </a:spcBef>
                          <a:buSzPct val="25000"/>
                          <a:buNone/>
                        </a:pPr>
                        <a:endParaRPr sz="1800"/>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dirty="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6" name="TextBox 5"/>
            <p:cNvSpPr txBox="1"/>
            <p:nvPr/>
          </p:nvSpPr>
          <p:spPr>
            <a:xfrm>
              <a:off x="2686067" y="1424539"/>
              <a:ext cx="2387311" cy="523220"/>
            </a:xfrm>
            <a:prstGeom prst="rect">
              <a:avLst/>
            </a:prstGeom>
            <a:noFill/>
          </p:spPr>
          <p:txBody>
            <a:bodyPr wrap="square" rtlCol="0">
              <a:spAutoFit/>
            </a:bodyPr>
            <a:lstStyle/>
            <a:p>
              <a:pPr algn="ctr"/>
              <a:r>
                <a:rPr lang="en-US" sz="2800" dirty="0" smtClean="0"/>
                <a:t>||</a:t>
              </a:r>
              <a:endParaRPr lang="en-US" sz="2800" dirty="0"/>
            </a:p>
          </p:txBody>
        </p:sp>
      </p:grpSp>
      <p:grpSp>
        <p:nvGrpSpPr>
          <p:cNvPr id="10" name="Group 9"/>
          <p:cNvGrpSpPr/>
          <p:nvPr/>
        </p:nvGrpSpPr>
        <p:grpSpPr>
          <a:xfrm>
            <a:off x="5766903" y="1705418"/>
            <a:ext cx="2241316" cy="2559845"/>
            <a:chOff x="4613068" y="1251304"/>
            <a:chExt cx="1912977" cy="2559845"/>
          </a:xfrm>
        </p:grpSpPr>
        <p:graphicFrame>
          <p:nvGraphicFramePr>
            <p:cNvPr id="658" name="Shape 658"/>
            <p:cNvGraphicFramePr/>
            <p:nvPr/>
          </p:nvGraphicFramePr>
          <p:xfrm>
            <a:off x="4613069" y="1251304"/>
            <a:ext cx="1912976" cy="2559845"/>
          </p:xfrm>
          <a:graphic>
            <a:graphicData uri="http://schemas.openxmlformats.org/drawingml/2006/table">
              <a:tbl>
                <a:tblPr firstRow="1" bandRow="1">
                  <a:noFill/>
                </a:tblPr>
                <a:tblGrid>
                  <a:gridCol w="208300"/>
                  <a:gridCol w="1404000"/>
                  <a:gridCol w="629015"/>
                </a:tblGrid>
                <a:tr h="612000">
                  <a:tc>
                    <a:txBody>
                      <a:bodyPr/>
                      <a:lstStyle/>
                      <a:p>
                        <a:pPr marL="0" marR="0" lvl="0" indent="0" algn="ctr" rtl="0">
                          <a:spcBef>
                            <a:spcPts val="0"/>
                          </a:spcBef>
                          <a:buSzPct val="25000"/>
                          <a:buNone/>
                        </a:pPr>
                        <a:endParaRPr sz="1800"/>
                      </a:p>
                    </a:txBody>
                    <a:tcPr marL="91450" marR="91450" marT="45725" marB="45725">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dirty="0"/>
                      </a:p>
                    </a:txBody>
                    <a:tcPr marL="91450" marR="91450" marT="45725" marB="45725">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spcBef>
                            <a:spcPts val="0"/>
                          </a:spcBef>
                          <a:buSzPct val="25000"/>
                          <a:buNone/>
                        </a:pPr>
                        <a:endParaRPr sz="1800"/>
                      </a:p>
                    </a:txBody>
                    <a:tcPr marL="91450" marR="91450" marT="45725" marB="45725">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19050" cap="flat" cmpd="sng">
                        <a:solidFill>
                          <a:srgbClr val="3F3F3F"/>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324000">
                  <a:tc>
                    <a:txBody>
                      <a:bodyPr/>
                      <a:lstStyle/>
                      <a:p>
                        <a:pPr marL="0" marR="0" lvl="0" indent="0" algn="l" rtl="0">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rgbClr val="3F3F3F"/>
                          </a:buClr>
                          <a:buSzPct val="25000"/>
                          <a:buFont typeface="Arial"/>
                          <a:buNone/>
                        </a:pPr>
                        <a:endParaRPr lang="en" sz="1200" b="1"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ctr"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402075">
                  <a:tc>
                    <a:txBody>
                      <a:bodyPr/>
                      <a:lstStyle/>
                      <a:p>
                        <a:pPr marL="0" marR="0" lvl="0" indent="0" algn="l" rtl="0">
                          <a:spcBef>
                            <a:spcPts val="0"/>
                          </a:spcBef>
                          <a:buSzPct val="25000"/>
                          <a:buNone/>
                        </a:pPr>
                        <a:endParaRPr sz="1800" dirty="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rgbClr val="3F3F3F"/>
                          </a:buClr>
                          <a:buSzPct val="25000"/>
                          <a:buFont typeface="Arial"/>
                          <a:buNone/>
                        </a:pPr>
                        <a:endParaRPr lang="en" sz="1200" dirty="0">
                          <a:solidFill>
                            <a:srgbClr val="3F3F3F"/>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c>
                    <a:txBody>
                      <a:bodyPr/>
                      <a:lstStyle/>
                      <a:p>
                        <a:pPr marL="0" marR="0" lvl="0" indent="0" algn="l" rtl="0">
                          <a:lnSpc>
                            <a:spcPct val="10000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FCE29"/>
                      </a:solidFill>
                    </a:tcPr>
                  </a:tc>
                </a:tr>
                <a:tr h="180000">
                  <a:tc>
                    <a:txBody>
                      <a:bodyPr/>
                      <a:lstStyle/>
                      <a:p>
                        <a:pPr marL="0" marR="0" lvl="0" indent="0" algn="l" rtl="0">
                          <a:lnSpc>
                            <a:spcPct val="0"/>
                          </a:lnSpc>
                          <a:spcBef>
                            <a:spcPts val="0"/>
                          </a:spcBef>
                          <a:buSzPct val="25000"/>
                          <a:buNone/>
                        </a:pPr>
                        <a:endParaRPr sz="1800"/>
                      </a:p>
                    </a:txBody>
                    <a:tcPr marL="91450" marR="91450" marT="45725" marB="45725" anchor="ctr">
                      <a:lnL w="19050" cap="flat" cmpd="sng">
                        <a:solidFill>
                          <a:srgbClr val="3F3F3F"/>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c>
                    <a:txBody>
                      <a:bodyPr/>
                      <a:lstStyle/>
                      <a:p>
                        <a:pPr marL="0" marR="0" lvl="0" indent="0" algn="l" rtl="0">
                          <a:lnSpc>
                            <a:spcPct val="0"/>
                          </a:lnSpc>
                          <a:spcBef>
                            <a:spcPts val="0"/>
                          </a:spcBef>
                          <a:spcAft>
                            <a:spcPts val="0"/>
                          </a:spcAft>
                          <a:buClr>
                            <a:schemeClr val="dk1"/>
                          </a:buClr>
                          <a:buSzPct val="25000"/>
                          <a:buFont typeface="Arial"/>
                          <a:buNone/>
                        </a:pPr>
                        <a:endParaRPr sz="1200" b="1" dirty="0">
                          <a:solidFill>
                            <a:schemeClr val="lt1"/>
                          </a:solidFill>
                          <a:latin typeface="Arial"/>
                          <a:ea typeface="Arial"/>
                          <a:cs typeface="Arial"/>
                          <a:sym typeface="Arial"/>
                        </a:endParaRPr>
                      </a:p>
                    </a:txBody>
                    <a:tcPr marL="91450" marR="91450" marT="45725" marB="45725" anchor="ctr">
                      <a:lnL w="9525" cap="flat" cmpd="sng">
                        <a:solidFill>
                          <a:srgbClr val="000000">
                            <a:alpha val="0"/>
                          </a:srgbClr>
                        </a:solidFill>
                        <a:prstDash val="solid"/>
                        <a:round/>
                        <a:headEnd type="none" w="med" len="med"/>
                        <a:tailEnd type="none" w="med" len="med"/>
                      </a:lnL>
                      <a:lnR w="19050" cap="flat" cmpd="sng">
                        <a:solidFill>
                          <a:srgbClr val="3F3F3F"/>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19050" cap="flat" cmpd="sng">
                        <a:solidFill>
                          <a:srgbClr val="3F3F3F"/>
                        </a:solidFill>
                        <a:prstDash val="solid"/>
                        <a:round/>
                        <a:headEnd type="none" w="med" len="med"/>
                        <a:tailEnd type="none" w="med" len="med"/>
                      </a:lnB>
                      <a:solidFill>
                        <a:srgbClr val="FFCE29"/>
                      </a:solidFill>
                    </a:tcPr>
                  </a:tc>
                </a:tr>
              </a:tbl>
            </a:graphicData>
          </a:graphic>
        </p:graphicFrame>
        <p:sp>
          <p:nvSpPr>
            <p:cNvPr id="7" name="TextBox 6"/>
            <p:cNvSpPr txBox="1"/>
            <p:nvPr/>
          </p:nvSpPr>
          <p:spPr>
            <a:xfrm>
              <a:off x="4613068" y="1424539"/>
              <a:ext cx="1912977" cy="523220"/>
            </a:xfrm>
            <a:prstGeom prst="rect">
              <a:avLst/>
            </a:prstGeom>
            <a:noFill/>
          </p:spPr>
          <p:txBody>
            <a:bodyPr wrap="square" rtlCol="0">
              <a:spAutoFit/>
            </a:bodyPr>
            <a:lstStyle/>
            <a:p>
              <a:pPr algn="ctr"/>
              <a:r>
                <a:rPr lang="en-US" sz="2800" dirty="0" smtClean="0"/>
                <a:t>!</a:t>
              </a:r>
              <a:endParaRPr lang="en-US" sz="2800" dirty="0"/>
            </a:p>
          </p:txBody>
        </p:sp>
      </p:grpSp>
      <p:sp>
        <p:nvSpPr>
          <p:cNvPr id="12" name="TextBox 11"/>
          <p:cNvSpPr txBox="1"/>
          <p:nvPr/>
        </p:nvSpPr>
        <p:spPr>
          <a:xfrm>
            <a:off x="2177715" y="1003390"/>
            <a:ext cx="6405613" cy="307777"/>
          </a:xfrm>
          <a:prstGeom prst="rect">
            <a:avLst/>
          </a:prstGeom>
          <a:noFill/>
        </p:spPr>
        <p:txBody>
          <a:bodyPr wrap="square" rtlCol="0">
            <a:spAutoFit/>
          </a:bodyPr>
          <a:lstStyle/>
          <a:p>
            <a:r>
              <a:rPr lang="en-US" dirty="0" smtClean="0">
                <a:solidFill>
                  <a:schemeClr val="tx1">
                    <a:lumMod val="75000"/>
                    <a:lumOff val="25000"/>
                  </a:schemeClr>
                </a:solidFill>
              </a:rPr>
              <a:t>Assume that we have defined x and y.</a:t>
            </a:r>
            <a:endParaRPr lang="en-US" dirty="0">
              <a:solidFill>
                <a:schemeClr val="tx1">
                  <a:lumMod val="75000"/>
                  <a:lumOff val="25000"/>
                </a:schemeClr>
              </a:solidFill>
            </a:endParaRPr>
          </a:p>
        </p:txBody>
      </p:sp>
      <p:sp>
        <p:nvSpPr>
          <p:cNvPr id="2" name="TextBox 1"/>
          <p:cNvSpPr txBox="1"/>
          <p:nvPr/>
        </p:nvSpPr>
        <p:spPr>
          <a:xfrm>
            <a:off x="894437" y="2540373"/>
            <a:ext cx="2224146" cy="646331"/>
          </a:xfrm>
          <a:prstGeom prst="rect">
            <a:avLst/>
          </a:prstGeom>
          <a:noFill/>
        </p:spPr>
        <p:txBody>
          <a:bodyPr wrap="square" rtlCol="0">
            <a:spAutoFit/>
          </a:bodyPr>
          <a:lstStyle/>
          <a:p>
            <a:r>
              <a:rPr lang="en-US" sz="1200" dirty="0" smtClean="0">
                <a:solidFill>
                  <a:schemeClr val="tx1">
                    <a:lumMod val="75000"/>
                    <a:lumOff val="25000"/>
                  </a:schemeClr>
                </a:solidFill>
              </a:rPr>
              <a:t>AND </a:t>
            </a:r>
            <a:r>
              <a:rPr lang="en-US" sz="1200" dirty="0">
                <a:solidFill>
                  <a:schemeClr val="tx1">
                    <a:lumMod val="75000"/>
                    <a:lumOff val="25000"/>
                  </a:schemeClr>
                </a:solidFill>
              </a:rPr>
              <a:t>operator. If both the operands are non-zero, then condition becomes true.</a:t>
            </a:r>
          </a:p>
        </p:txBody>
      </p:sp>
      <p:sp>
        <p:nvSpPr>
          <p:cNvPr id="5" name="Rectangle 4"/>
          <p:cNvSpPr/>
          <p:nvPr/>
        </p:nvSpPr>
        <p:spPr>
          <a:xfrm>
            <a:off x="3243711" y="2540373"/>
            <a:ext cx="2398064" cy="646331"/>
          </a:xfrm>
          <a:prstGeom prst="rect">
            <a:avLst/>
          </a:prstGeom>
        </p:spPr>
        <p:txBody>
          <a:bodyPr wrap="square">
            <a:spAutoFit/>
          </a:bodyPr>
          <a:lstStyle/>
          <a:p>
            <a:r>
              <a:rPr lang="en-US" sz="1200" dirty="0" smtClean="0">
                <a:solidFill>
                  <a:schemeClr val="tx1">
                    <a:lumMod val="75000"/>
                    <a:lumOff val="25000"/>
                  </a:schemeClr>
                </a:solidFill>
              </a:rPr>
              <a:t>OR </a:t>
            </a:r>
            <a:r>
              <a:rPr lang="en-US" sz="1200" dirty="0">
                <a:solidFill>
                  <a:schemeClr val="tx1">
                    <a:lumMod val="75000"/>
                    <a:lumOff val="25000"/>
                  </a:schemeClr>
                </a:solidFill>
              </a:rPr>
              <a:t>Operator. If any of the two operands is non-zero, then condition becomes true.</a:t>
            </a:r>
          </a:p>
        </p:txBody>
      </p:sp>
      <p:sp>
        <p:nvSpPr>
          <p:cNvPr id="13" name="Rectangle 12"/>
          <p:cNvSpPr/>
          <p:nvPr/>
        </p:nvSpPr>
        <p:spPr>
          <a:xfrm>
            <a:off x="5766904" y="2448040"/>
            <a:ext cx="2241316" cy="1015663"/>
          </a:xfrm>
          <a:prstGeom prst="rect">
            <a:avLst/>
          </a:prstGeom>
        </p:spPr>
        <p:txBody>
          <a:bodyPr wrap="square">
            <a:spAutoFit/>
          </a:bodyPr>
          <a:lstStyle/>
          <a:p>
            <a:r>
              <a:rPr lang="en-US" sz="1200" dirty="0">
                <a:solidFill>
                  <a:schemeClr val="tx1">
                    <a:lumMod val="75000"/>
                    <a:lumOff val="25000"/>
                  </a:schemeClr>
                </a:solidFill>
              </a:rPr>
              <a:t>NOT Operator. Use to reverses the logical state of its operand. If a condition is true, then Logical NOT operator will make false.</a:t>
            </a:r>
          </a:p>
        </p:txBody>
      </p:sp>
      <p:sp>
        <p:nvSpPr>
          <p:cNvPr id="22" name="Rectangle 21"/>
          <p:cNvSpPr/>
          <p:nvPr/>
        </p:nvSpPr>
        <p:spPr>
          <a:xfrm>
            <a:off x="3243710" y="3445844"/>
            <a:ext cx="2398064" cy="307777"/>
          </a:xfrm>
          <a:prstGeom prst="rect">
            <a:avLst/>
          </a:prstGeom>
        </p:spPr>
        <p:txBody>
          <a:bodyPr wrap="square">
            <a:spAutoFit/>
          </a:bodyPr>
          <a:lstStyle/>
          <a:p>
            <a:r>
              <a:rPr lang="en-US" dirty="0">
                <a:solidFill>
                  <a:srgbClr val="FF0000"/>
                </a:solidFill>
              </a:rPr>
              <a:t>(x </a:t>
            </a:r>
            <a:r>
              <a:rPr lang="en-US" dirty="0" smtClean="0">
                <a:solidFill>
                  <a:srgbClr val="FF0000"/>
                </a:solidFill>
              </a:rPr>
              <a:t>|| </a:t>
            </a:r>
            <a:r>
              <a:rPr lang="en-US" dirty="0">
                <a:solidFill>
                  <a:srgbClr val="FF0000"/>
                </a:solidFill>
              </a:rPr>
              <a:t>y) </a:t>
            </a:r>
            <a:r>
              <a:rPr lang="en-US" dirty="0" smtClean="0">
                <a:solidFill>
                  <a:srgbClr val="FF0000"/>
                </a:solidFill>
              </a:rPr>
              <a:t>is true</a:t>
            </a:r>
            <a:endParaRPr lang="en-US" dirty="0">
              <a:solidFill>
                <a:srgbClr val="FF0000"/>
              </a:solidFill>
            </a:endParaRPr>
          </a:p>
        </p:txBody>
      </p:sp>
      <p:sp>
        <p:nvSpPr>
          <p:cNvPr id="4" name="TextBox 3"/>
          <p:cNvSpPr txBox="1"/>
          <p:nvPr/>
        </p:nvSpPr>
        <p:spPr>
          <a:xfrm>
            <a:off x="907136" y="3445844"/>
            <a:ext cx="2009319" cy="307777"/>
          </a:xfrm>
          <a:prstGeom prst="rect">
            <a:avLst/>
          </a:prstGeom>
          <a:noFill/>
        </p:spPr>
        <p:txBody>
          <a:bodyPr wrap="square" rtlCol="0">
            <a:spAutoFit/>
          </a:bodyPr>
          <a:lstStyle/>
          <a:p>
            <a:r>
              <a:rPr lang="en-US" dirty="0" smtClean="0">
                <a:solidFill>
                  <a:srgbClr val="FF0000"/>
                </a:solidFill>
              </a:rPr>
              <a:t>(x &amp;&amp; y) is false</a:t>
            </a:r>
            <a:endParaRPr lang="en-US" dirty="0">
              <a:solidFill>
                <a:srgbClr val="FF0000"/>
              </a:solidFill>
            </a:endParaRPr>
          </a:p>
        </p:txBody>
      </p:sp>
      <p:sp>
        <p:nvSpPr>
          <p:cNvPr id="8" name="TextBox 7"/>
          <p:cNvSpPr txBox="1"/>
          <p:nvPr/>
        </p:nvSpPr>
        <p:spPr>
          <a:xfrm>
            <a:off x="5766899" y="3463703"/>
            <a:ext cx="2241320" cy="523220"/>
          </a:xfrm>
          <a:prstGeom prst="rect">
            <a:avLst/>
          </a:prstGeom>
          <a:noFill/>
        </p:spPr>
        <p:txBody>
          <a:bodyPr wrap="square" rtlCol="0">
            <a:spAutoFit/>
          </a:bodyPr>
          <a:lstStyle/>
          <a:p>
            <a:r>
              <a:rPr lang="en-US" dirty="0" smtClean="0">
                <a:solidFill>
                  <a:srgbClr val="FF0000"/>
                </a:solidFill>
              </a:rPr>
              <a:t>!(</a:t>
            </a:r>
            <a:r>
              <a:rPr lang="en-US" dirty="0">
                <a:solidFill>
                  <a:srgbClr val="FF0000"/>
                </a:solidFill>
              </a:rPr>
              <a:t>x &amp;&amp; y) is </a:t>
            </a:r>
            <a:r>
              <a:rPr lang="en-US" dirty="0" smtClean="0">
                <a:solidFill>
                  <a:srgbClr val="FF0000"/>
                </a:solidFill>
              </a:rPr>
              <a:t>true</a:t>
            </a:r>
            <a:endParaRPr lang="en-US" dirty="0">
              <a:solidFill>
                <a:srgbClr val="FF0000"/>
              </a:solidFill>
            </a:endParaRPr>
          </a:p>
          <a:p>
            <a:r>
              <a:rPr lang="en-US" dirty="0" smtClean="0">
                <a:solidFill>
                  <a:srgbClr val="FF0000"/>
                </a:solidFill>
              </a:rPr>
              <a:t>!(</a:t>
            </a:r>
            <a:r>
              <a:rPr lang="en-US" dirty="0">
                <a:solidFill>
                  <a:srgbClr val="FF0000"/>
                </a:solidFill>
              </a:rPr>
              <a:t>x || y) is </a:t>
            </a:r>
            <a:r>
              <a:rPr lang="en-US" dirty="0" smtClean="0">
                <a:solidFill>
                  <a:srgbClr val="FF0000"/>
                </a:solidFill>
              </a:rPr>
              <a:t>false</a:t>
            </a:r>
            <a:endParaRPr lang="en-US" dirty="0">
              <a:solidFill>
                <a:srgbClr val="FF0000"/>
              </a:solidFill>
            </a:endParaRPr>
          </a:p>
        </p:txBody>
      </p:sp>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l="33860" t="62931" r="54678" b="29404"/>
          <a:stretch/>
        </p:blipFill>
        <p:spPr>
          <a:xfrm>
            <a:off x="5380521" y="966224"/>
            <a:ext cx="943281" cy="394251"/>
          </a:xfrm>
          <a:prstGeom prst="rect">
            <a:avLst/>
          </a:prstGeom>
        </p:spPr>
      </p:pic>
    </p:spTree>
    <p:extLst>
      <p:ext uri="{BB962C8B-B14F-4D97-AF65-F5344CB8AC3E}">
        <p14:creationId xmlns:p14="http://schemas.microsoft.com/office/powerpoint/2010/main" val="11906571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grpSp>
        <p:nvGrpSpPr>
          <p:cNvPr id="3" name="Group 2"/>
          <p:cNvGrpSpPr/>
          <p:nvPr/>
        </p:nvGrpSpPr>
        <p:grpSpPr>
          <a:xfrm>
            <a:off x="5378947" y="1012469"/>
            <a:ext cx="3277252" cy="3442620"/>
            <a:chOff x="2934130" y="1326889"/>
            <a:chExt cx="3277252" cy="3442620"/>
          </a:xfrm>
        </p:grpSpPr>
        <p:grpSp>
          <p:nvGrpSpPr>
            <p:cNvPr id="2" name="Group 1"/>
            <p:cNvGrpSpPr/>
            <p:nvPr/>
          </p:nvGrpSpPr>
          <p:grpSpPr>
            <a:xfrm>
              <a:off x="2934130" y="1326889"/>
              <a:ext cx="3277252" cy="3442620"/>
              <a:chOff x="2934130" y="1326889"/>
              <a:chExt cx="3277252" cy="3442620"/>
            </a:xfrm>
          </p:grpSpPr>
          <p:grpSp>
            <p:nvGrpSpPr>
              <p:cNvPr id="539" name="Shape 539"/>
              <p:cNvGrpSpPr/>
              <p:nvPr/>
            </p:nvGrpSpPr>
            <p:grpSpPr>
              <a:xfrm rot="2700000">
                <a:off x="4872378" y="1123264"/>
                <a:ext cx="472578" cy="879828"/>
                <a:chOff x="6783521" y="1654811"/>
                <a:chExt cx="726841" cy="1353205"/>
              </a:xfrm>
            </p:grpSpPr>
            <p:sp>
              <p:nvSpPr>
                <p:cNvPr id="540" name="Shape 540"/>
                <p:cNvSpPr/>
                <p:nvPr/>
              </p:nvSpPr>
              <p:spPr>
                <a:xfrm>
                  <a:off x="6783521" y="1886617"/>
                  <a:ext cx="726841" cy="1121398"/>
                </a:xfrm>
                <a:custGeom>
                  <a:avLst/>
                  <a:gdLst/>
                  <a:ahLst/>
                  <a:cxnLst/>
                  <a:rect l="0" t="0" r="0" b="0"/>
                  <a:pathLst>
                    <a:path w="120000" h="120000" extrusionOk="0">
                      <a:moveTo>
                        <a:pt x="39016" y="112305"/>
                      </a:moveTo>
                      <a:lnTo>
                        <a:pt x="81770" y="112305"/>
                      </a:lnTo>
                      <a:cubicBezTo>
                        <a:pt x="81076" y="113917"/>
                        <a:pt x="80562" y="115484"/>
                        <a:pt x="80117" y="116981"/>
                      </a:cubicBezTo>
                      <a:lnTo>
                        <a:pt x="40491" y="116931"/>
                      </a:lnTo>
                      <a:close/>
                      <a:moveTo>
                        <a:pt x="60000" y="21813"/>
                      </a:moveTo>
                      <a:cubicBezTo>
                        <a:pt x="66254" y="21813"/>
                        <a:pt x="71325" y="25099"/>
                        <a:pt x="71325" y="29153"/>
                      </a:cubicBezTo>
                      <a:cubicBezTo>
                        <a:pt x="71325" y="33208"/>
                        <a:pt x="66254" y="36494"/>
                        <a:pt x="60000" y="36494"/>
                      </a:cubicBezTo>
                      <a:cubicBezTo>
                        <a:pt x="53745" y="36494"/>
                        <a:pt x="48674" y="33208"/>
                        <a:pt x="48674" y="29153"/>
                      </a:cubicBezTo>
                      <a:cubicBezTo>
                        <a:pt x="48674" y="25099"/>
                        <a:pt x="53745" y="21813"/>
                        <a:pt x="60000" y="21813"/>
                      </a:cubicBezTo>
                      <a:close/>
                      <a:moveTo>
                        <a:pt x="60000" y="14472"/>
                      </a:moveTo>
                      <a:cubicBezTo>
                        <a:pt x="47490" y="14472"/>
                        <a:pt x="37348" y="21045"/>
                        <a:pt x="37348" y="29153"/>
                      </a:cubicBezTo>
                      <a:cubicBezTo>
                        <a:pt x="37348" y="37262"/>
                        <a:pt x="47490" y="43835"/>
                        <a:pt x="60000" y="43835"/>
                      </a:cubicBezTo>
                      <a:cubicBezTo>
                        <a:pt x="72509" y="43835"/>
                        <a:pt x="82651" y="37262"/>
                        <a:pt x="82651" y="29153"/>
                      </a:cubicBezTo>
                      <a:cubicBezTo>
                        <a:pt x="82651" y="21045"/>
                        <a:pt x="72509" y="14472"/>
                        <a:pt x="60000" y="14472"/>
                      </a:cubicBezTo>
                      <a:close/>
                      <a:moveTo>
                        <a:pt x="32392" y="0"/>
                      </a:moveTo>
                      <a:cubicBezTo>
                        <a:pt x="49580" y="6276"/>
                        <a:pt x="70533" y="6361"/>
                        <a:pt x="87825" y="227"/>
                      </a:cubicBezTo>
                      <a:cubicBezTo>
                        <a:pt x="106520" y="26870"/>
                        <a:pt x="101630" y="55853"/>
                        <a:pt x="93386" y="80236"/>
                      </a:cubicBezTo>
                      <a:lnTo>
                        <a:pt x="120000" y="96787"/>
                      </a:lnTo>
                      <a:lnTo>
                        <a:pt x="115644" y="119136"/>
                      </a:lnTo>
                      <a:lnTo>
                        <a:pt x="84320" y="105096"/>
                      </a:lnTo>
                      <a:lnTo>
                        <a:pt x="83089" y="108576"/>
                      </a:lnTo>
                      <a:lnTo>
                        <a:pt x="37682" y="108576"/>
                      </a:lnTo>
                      <a:cubicBezTo>
                        <a:pt x="37344" y="107593"/>
                        <a:pt x="36965" y="106588"/>
                        <a:pt x="36573" y="105560"/>
                      </a:cubicBezTo>
                      <a:lnTo>
                        <a:pt x="4355" y="120000"/>
                      </a:lnTo>
                      <a:lnTo>
                        <a:pt x="0" y="97651"/>
                      </a:lnTo>
                      <a:lnTo>
                        <a:pt x="26858" y="80948"/>
                      </a:lnTo>
                      <a:lnTo>
                        <a:pt x="26933" y="81102"/>
                      </a:lnTo>
                      <a:lnTo>
                        <a:pt x="27386" y="80145"/>
                      </a:lnTo>
                      <a:cubicBezTo>
                        <a:pt x="19373" y="55834"/>
                        <a:pt x="14457" y="26421"/>
                        <a:pt x="32392" y="0"/>
                      </a:cubicBezTo>
                      <a:close/>
                    </a:path>
                  </a:pathLst>
                </a:cu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541" name="Shape 541"/>
                <p:cNvSpPr/>
                <p:nvPr/>
              </p:nvSpPr>
              <p:spPr>
                <a:xfrm>
                  <a:off x="6997803" y="1654811"/>
                  <a:ext cx="298274" cy="244742"/>
                </a:xfrm>
                <a:custGeom>
                  <a:avLst/>
                  <a:gdLst/>
                  <a:ahLst/>
                  <a:cxnLst/>
                  <a:rect l="0" t="0" r="0" b="0"/>
                  <a:pathLst>
                    <a:path w="120000" h="120000" extrusionOk="0">
                      <a:moveTo>
                        <a:pt x="59272" y="0"/>
                      </a:moveTo>
                      <a:cubicBezTo>
                        <a:pt x="85419" y="32159"/>
                        <a:pt x="105352" y="66120"/>
                        <a:pt x="120000" y="101283"/>
                      </a:cubicBezTo>
                      <a:cubicBezTo>
                        <a:pt x="82642" y="126647"/>
                        <a:pt x="37113" y="126193"/>
                        <a:pt x="0" y="100157"/>
                      </a:cubicBezTo>
                      <a:cubicBezTo>
                        <a:pt x="14227" y="65031"/>
                        <a:pt x="33664" y="31387"/>
                        <a:pt x="59272" y="0"/>
                      </a:cubicBezTo>
                      <a:close/>
                    </a:path>
                  </a:pathLst>
                </a:custGeom>
                <a:solidFill>
                  <a:srgbClr val="ED1C24"/>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grpSp>
            <p:nvGrpSpPr>
              <p:cNvPr id="542" name="Shape 542"/>
              <p:cNvGrpSpPr/>
              <p:nvPr/>
            </p:nvGrpSpPr>
            <p:grpSpPr>
              <a:xfrm>
                <a:off x="2934130" y="1828800"/>
                <a:ext cx="3277252" cy="2940709"/>
                <a:chOff x="2875610" y="1828800"/>
                <a:chExt cx="3277252" cy="2940709"/>
              </a:xfrm>
            </p:grpSpPr>
            <p:sp>
              <p:nvSpPr>
                <p:cNvPr id="543" name="Shape 543"/>
                <p:cNvSpPr/>
                <p:nvPr/>
              </p:nvSpPr>
              <p:spPr>
                <a:xfrm>
                  <a:off x="4045305" y="3979467"/>
                  <a:ext cx="1411833" cy="790041"/>
                </a:xfrm>
                <a:custGeom>
                  <a:avLst/>
                  <a:gdLst/>
                  <a:ahLst/>
                  <a:cxnLst/>
                  <a:rect l="0" t="0" r="0" b="0"/>
                  <a:pathLst>
                    <a:path w="120000" h="120000" extrusionOk="0">
                      <a:moveTo>
                        <a:pt x="119378" y="88888"/>
                      </a:moveTo>
                      <a:lnTo>
                        <a:pt x="0" y="120000"/>
                      </a:lnTo>
                      <a:lnTo>
                        <a:pt x="120000" y="0"/>
                      </a:lnTo>
                      <a:cubicBezTo>
                        <a:pt x="119792" y="29629"/>
                        <a:pt x="119585" y="59259"/>
                        <a:pt x="119378" y="88888"/>
                      </a:cubicBezTo>
                      <a:close/>
                    </a:path>
                  </a:pathLst>
                </a:custGeom>
                <a:solidFill>
                  <a:srgbClr val="ED1C24"/>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544" name="Shape 544"/>
                <p:cNvSpPr/>
                <p:nvPr/>
              </p:nvSpPr>
              <p:spPr>
                <a:xfrm>
                  <a:off x="2889503" y="3130906"/>
                  <a:ext cx="2130190" cy="1046074"/>
                </a:xfrm>
                <a:custGeom>
                  <a:avLst/>
                  <a:gdLst/>
                  <a:ahLst/>
                  <a:cxnLst/>
                  <a:rect l="0" t="0" r="0" b="0"/>
                  <a:pathLst>
                    <a:path w="120000" h="120000" extrusionOk="0">
                      <a:moveTo>
                        <a:pt x="119505" y="0"/>
                      </a:moveTo>
                      <a:cubicBezTo>
                        <a:pt x="94451" y="9885"/>
                        <a:pt x="40247" y="33566"/>
                        <a:pt x="0" y="50349"/>
                      </a:cubicBezTo>
                      <a:cubicBezTo>
                        <a:pt x="137" y="74405"/>
                        <a:pt x="274" y="95944"/>
                        <a:pt x="412" y="120000"/>
                      </a:cubicBezTo>
                      <a:lnTo>
                        <a:pt x="119917" y="67971"/>
                      </a:lnTo>
                      <a:cubicBezTo>
                        <a:pt x="120192" y="43356"/>
                        <a:pt x="119711" y="33985"/>
                        <a:pt x="119505" y="0"/>
                      </a:cubicBezTo>
                      <a:close/>
                    </a:path>
                  </a:pathLst>
                </a:custGeom>
                <a:solidFill>
                  <a:srgbClr val="ED1C24"/>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545" name="Shape 545"/>
                <p:cNvSpPr/>
                <p:nvPr/>
              </p:nvSpPr>
              <p:spPr>
                <a:xfrm>
                  <a:off x="3284525" y="2523743"/>
                  <a:ext cx="2867558" cy="877823"/>
                </a:xfrm>
                <a:custGeom>
                  <a:avLst/>
                  <a:gdLst/>
                  <a:ahLst/>
                  <a:cxnLst/>
                  <a:rect l="0" t="0" r="0" b="0"/>
                  <a:pathLst>
                    <a:path w="120000" h="120000" extrusionOk="0">
                      <a:moveTo>
                        <a:pt x="306" y="40000"/>
                      </a:moveTo>
                      <a:lnTo>
                        <a:pt x="119693" y="0"/>
                      </a:lnTo>
                      <a:cubicBezTo>
                        <a:pt x="119795" y="27666"/>
                        <a:pt x="119897" y="55333"/>
                        <a:pt x="120000" y="83000"/>
                      </a:cubicBezTo>
                      <a:lnTo>
                        <a:pt x="0" y="120000"/>
                      </a:lnTo>
                      <a:cubicBezTo>
                        <a:pt x="102" y="93333"/>
                        <a:pt x="204" y="66666"/>
                        <a:pt x="306" y="40000"/>
                      </a:cubicBezTo>
                      <a:close/>
                    </a:path>
                  </a:pathLst>
                </a:custGeom>
                <a:solidFill>
                  <a:srgbClr val="ED1C24"/>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546" name="Shape 546"/>
                <p:cNvSpPr/>
                <p:nvPr/>
              </p:nvSpPr>
              <p:spPr>
                <a:xfrm rot="5400000">
                  <a:off x="4368446" y="1335142"/>
                  <a:ext cx="979856" cy="2588975"/>
                </a:xfrm>
                <a:prstGeom prst="parallelogram">
                  <a:avLst>
                    <a:gd name="adj" fmla="val 37692"/>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547" name="Shape 547"/>
                <p:cNvSpPr/>
                <p:nvPr/>
              </p:nvSpPr>
              <p:spPr>
                <a:xfrm rot="5400000">
                  <a:off x="3705034" y="2397246"/>
                  <a:ext cx="899111" cy="1754155"/>
                </a:xfrm>
                <a:prstGeom prst="parallelogram">
                  <a:avLst>
                    <a:gd name="adj" fmla="val 34438"/>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548" name="Shape 548"/>
                <p:cNvSpPr/>
                <p:nvPr/>
              </p:nvSpPr>
              <p:spPr>
                <a:xfrm rot="5400000">
                  <a:off x="3680169" y="2775303"/>
                  <a:ext cx="979856" cy="2588975"/>
                </a:xfrm>
                <a:prstGeom prst="parallelogram">
                  <a:avLst>
                    <a:gd name="adj" fmla="val 37692"/>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549" name="Shape 549"/>
                <p:cNvSpPr/>
                <p:nvPr/>
              </p:nvSpPr>
              <p:spPr>
                <a:xfrm>
                  <a:off x="3562501" y="1828800"/>
                  <a:ext cx="1199692" cy="460858"/>
                </a:xfrm>
                <a:custGeom>
                  <a:avLst/>
                  <a:gdLst/>
                  <a:ahLst/>
                  <a:cxnLst/>
                  <a:rect l="0" t="0" r="0" b="0"/>
                  <a:pathLst>
                    <a:path w="120000" h="120000" extrusionOk="0">
                      <a:moveTo>
                        <a:pt x="109024" y="0"/>
                      </a:moveTo>
                      <a:lnTo>
                        <a:pt x="0" y="79999"/>
                      </a:lnTo>
                      <a:lnTo>
                        <a:pt x="101707" y="120000"/>
                      </a:lnTo>
                      <a:lnTo>
                        <a:pt x="120000" y="30476"/>
                      </a:lnTo>
                      <a:lnTo>
                        <a:pt x="109024" y="0"/>
                      </a:lnTo>
                      <a:close/>
                    </a:path>
                  </a:pathLst>
                </a:custGeom>
                <a:solidFill>
                  <a:srgbClr val="ED1C24"/>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grpSp>
        </p:grpSp>
        <p:sp>
          <p:nvSpPr>
            <p:cNvPr id="559" name="Shape 559"/>
            <p:cNvSpPr txBox="1"/>
            <p:nvPr/>
          </p:nvSpPr>
          <p:spPr>
            <a:xfrm rot="458666">
              <a:off x="3315866" y="3804253"/>
              <a:ext cx="1853005" cy="534558"/>
            </a:xfrm>
            <a:prstGeom prst="rect">
              <a:avLst/>
            </a:prstGeom>
            <a:noFill/>
            <a:ln>
              <a:noFill/>
            </a:ln>
          </p:spPr>
          <p:txBody>
            <a:bodyPr lIns="91425" tIns="45700" rIns="91425" bIns="45700" anchor="ctr" anchorCtr="0">
              <a:noAutofit/>
            </a:bodyPr>
            <a:lstStyle/>
            <a:p>
              <a:pPr marL="0" marR="0" lvl="0" indent="0" algn="ctr" rtl="0">
                <a:lnSpc>
                  <a:spcPct val="110000"/>
                </a:lnSpc>
                <a:spcBef>
                  <a:spcPts val="0"/>
                </a:spcBef>
                <a:buClr>
                  <a:srgbClr val="3F3F3F"/>
                </a:buClr>
                <a:buSzPct val="25000"/>
                <a:buFont typeface="Arial"/>
                <a:buNone/>
              </a:pPr>
              <a:r>
                <a:rPr lang="en-US" sz="2000" b="1" dirty="0" smtClean="0">
                  <a:solidFill>
                    <a:srgbClr val="3F3F3F"/>
                  </a:solidFill>
                  <a:latin typeface="Arial"/>
                  <a:ea typeface="Arial"/>
                  <a:cs typeface="Arial"/>
                  <a:sym typeface="Arial"/>
                </a:rPr>
                <a:t>Learning</a:t>
              </a:r>
              <a:endParaRPr lang="en" sz="2000" b="1" dirty="0">
                <a:solidFill>
                  <a:srgbClr val="3F3F3F"/>
                </a:solidFill>
                <a:latin typeface="Arial"/>
                <a:ea typeface="Arial"/>
                <a:cs typeface="Arial"/>
                <a:sym typeface="Arial"/>
              </a:endParaRPr>
            </a:p>
          </p:txBody>
        </p:sp>
        <p:sp>
          <p:nvSpPr>
            <p:cNvPr id="560" name="Shape 560"/>
            <p:cNvSpPr txBox="1"/>
            <p:nvPr/>
          </p:nvSpPr>
          <p:spPr>
            <a:xfrm rot="583725">
              <a:off x="3253608" y="2997653"/>
              <a:ext cx="1837115" cy="534558"/>
            </a:xfrm>
            <a:prstGeom prst="rect">
              <a:avLst/>
            </a:prstGeom>
            <a:noFill/>
            <a:ln>
              <a:noFill/>
            </a:ln>
          </p:spPr>
          <p:txBody>
            <a:bodyPr lIns="91425" tIns="45700" rIns="91425" bIns="45700" anchor="ctr" anchorCtr="0">
              <a:noAutofit/>
            </a:bodyPr>
            <a:lstStyle/>
            <a:p>
              <a:pPr marL="0" marR="0" lvl="0" indent="0" algn="ctr" rtl="0">
                <a:lnSpc>
                  <a:spcPct val="110000"/>
                </a:lnSpc>
                <a:spcBef>
                  <a:spcPts val="0"/>
                </a:spcBef>
                <a:buClr>
                  <a:srgbClr val="3F3F3F"/>
                </a:buClr>
                <a:buSzPct val="25000"/>
                <a:buFont typeface="Arial"/>
                <a:buNone/>
              </a:pPr>
              <a:r>
                <a:rPr lang="en-US" sz="2000" b="1" dirty="0" smtClean="0">
                  <a:solidFill>
                    <a:srgbClr val="3F3F3F"/>
                  </a:solidFill>
                  <a:latin typeface="Arial"/>
                  <a:ea typeface="Arial"/>
                  <a:cs typeface="Arial"/>
                  <a:sym typeface="Arial"/>
                </a:rPr>
                <a:t>Revising</a:t>
              </a:r>
              <a:endParaRPr lang="en" sz="2000" b="1" dirty="0">
                <a:solidFill>
                  <a:srgbClr val="3F3F3F"/>
                </a:solidFill>
                <a:latin typeface="Arial"/>
                <a:ea typeface="Arial"/>
                <a:cs typeface="Arial"/>
                <a:sym typeface="Arial"/>
              </a:endParaRPr>
            </a:p>
          </p:txBody>
        </p:sp>
        <p:sp>
          <p:nvSpPr>
            <p:cNvPr id="561" name="Shape 561"/>
            <p:cNvSpPr txBox="1"/>
            <p:nvPr/>
          </p:nvSpPr>
          <p:spPr>
            <a:xfrm rot="500431">
              <a:off x="4022776" y="2374256"/>
              <a:ext cx="1837115" cy="534557"/>
            </a:xfrm>
            <a:prstGeom prst="rect">
              <a:avLst/>
            </a:prstGeom>
            <a:noFill/>
            <a:ln>
              <a:noFill/>
            </a:ln>
          </p:spPr>
          <p:txBody>
            <a:bodyPr lIns="91425" tIns="45700" rIns="91425" bIns="45700" anchor="ctr" anchorCtr="0">
              <a:noAutofit/>
            </a:bodyPr>
            <a:lstStyle/>
            <a:p>
              <a:pPr marL="0" marR="0" lvl="0" indent="0" algn="ctr" rtl="0">
                <a:lnSpc>
                  <a:spcPct val="110000"/>
                </a:lnSpc>
                <a:spcBef>
                  <a:spcPts val="0"/>
                </a:spcBef>
                <a:buClr>
                  <a:srgbClr val="3F3F3F"/>
                </a:buClr>
                <a:buSzPct val="25000"/>
                <a:buFont typeface="Arial"/>
                <a:buNone/>
              </a:pPr>
              <a:r>
                <a:rPr lang="en-US" sz="2000" b="1" dirty="0" smtClean="0">
                  <a:solidFill>
                    <a:srgbClr val="3F3F3F"/>
                  </a:solidFill>
                  <a:latin typeface="Arial"/>
                  <a:ea typeface="Arial"/>
                  <a:cs typeface="Arial"/>
                  <a:sym typeface="Arial"/>
                </a:rPr>
                <a:t>Practicing</a:t>
              </a:r>
              <a:endParaRPr lang="en" sz="2000" b="1" dirty="0">
                <a:solidFill>
                  <a:srgbClr val="3F3F3F"/>
                </a:solidFill>
                <a:latin typeface="Arial"/>
                <a:ea typeface="Arial"/>
                <a:cs typeface="Arial"/>
                <a:sym typeface="Arial"/>
              </a:endParaRPr>
            </a:p>
          </p:txBody>
        </p:sp>
      </p:gr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3800" t="8234" r="26313" b="48292"/>
          <a:stretch/>
        </p:blipFill>
        <p:spPr>
          <a:xfrm>
            <a:off x="829563" y="1814520"/>
            <a:ext cx="4105488" cy="2236101"/>
          </a:xfrm>
          <a:prstGeom prst="rect">
            <a:avLst/>
          </a:prstGeom>
        </p:spPr>
      </p:pic>
      <p:sp>
        <p:nvSpPr>
          <p:cNvPr id="5" name="TextBox 4"/>
          <p:cNvSpPr txBox="1"/>
          <p:nvPr/>
        </p:nvSpPr>
        <p:spPr>
          <a:xfrm>
            <a:off x="799669" y="1012469"/>
            <a:ext cx="4947385" cy="738664"/>
          </a:xfrm>
          <a:prstGeom prst="rect">
            <a:avLst/>
          </a:prstGeom>
          <a:noFill/>
        </p:spPr>
        <p:txBody>
          <a:bodyPr wrap="square" rtlCol="0">
            <a:spAutoFit/>
          </a:bodyPr>
          <a:lstStyle/>
          <a:p>
            <a:r>
              <a:rPr lang="en-US" dirty="0" smtClean="0">
                <a:solidFill>
                  <a:schemeClr val="tx1">
                    <a:lumMod val="75000"/>
                    <a:lumOff val="25000"/>
                  </a:schemeClr>
                </a:solidFill>
              </a:rPr>
              <a:t>The below program is a blank program that you may write your code between the “{“ and “return 0;” using the knowledge taught this lecture. </a:t>
            </a:r>
            <a:endParaRPr lang="en-US" dirty="0">
              <a:solidFill>
                <a:schemeClr val="tx1">
                  <a:lumMod val="75000"/>
                  <a:lumOff val="25000"/>
                </a:schemeClr>
              </a:solidFill>
            </a:endParaRPr>
          </a:p>
        </p:txBody>
      </p:sp>
      <p:sp>
        <p:nvSpPr>
          <p:cNvPr id="6" name="TextBox 5"/>
          <p:cNvSpPr txBox="1"/>
          <p:nvPr/>
        </p:nvSpPr>
        <p:spPr>
          <a:xfrm>
            <a:off x="0" y="243112"/>
            <a:ext cx="9144000" cy="646331"/>
          </a:xfrm>
          <a:prstGeom prst="rect">
            <a:avLst/>
          </a:prstGeom>
          <a:noFill/>
        </p:spPr>
        <p:txBody>
          <a:bodyPr wrap="square" rtlCol="0">
            <a:spAutoFit/>
          </a:bodyPr>
          <a:lstStyle/>
          <a:p>
            <a:pPr algn="ctr"/>
            <a:r>
              <a:rPr lang="en-US" sz="3600" dirty="0" smtClean="0">
                <a:solidFill>
                  <a:schemeClr val="tx1">
                    <a:lumMod val="75000"/>
                    <a:lumOff val="25000"/>
                  </a:schemeClr>
                </a:solidFill>
              </a:rPr>
              <a:t>blank.cpp</a:t>
            </a:r>
            <a:endParaRPr lang="en-US" sz="3600" dirty="0">
              <a:solidFill>
                <a:schemeClr val="tx1">
                  <a:lumMod val="75000"/>
                  <a:lumOff val="25000"/>
                </a:schemeClr>
              </a:solidFill>
            </a:endParaRPr>
          </a:p>
        </p:txBody>
      </p:sp>
      <p:sp>
        <p:nvSpPr>
          <p:cNvPr id="7" name="TextBox 6"/>
          <p:cNvSpPr txBox="1"/>
          <p:nvPr/>
        </p:nvSpPr>
        <p:spPr>
          <a:xfrm>
            <a:off x="799669" y="4177364"/>
            <a:ext cx="4734857" cy="523220"/>
          </a:xfrm>
          <a:prstGeom prst="rect">
            <a:avLst/>
          </a:prstGeom>
          <a:noFill/>
        </p:spPr>
        <p:txBody>
          <a:bodyPr wrap="square" rtlCol="0">
            <a:spAutoFit/>
          </a:bodyPr>
          <a:lstStyle/>
          <a:p>
            <a:r>
              <a:rPr lang="en-US" dirty="0" smtClean="0">
                <a:solidFill>
                  <a:schemeClr val="tx1">
                    <a:lumMod val="75000"/>
                    <a:lumOff val="25000"/>
                  </a:schemeClr>
                </a:solidFill>
              </a:rPr>
              <a:t>You may refer back to any slides in case you have forgotten anything.</a:t>
            </a:r>
            <a:endParaRPr lang="en-US" dirty="0">
              <a:solidFill>
                <a:schemeClr val="tx1">
                  <a:lumMod val="75000"/>
                  <a:lumOff val="25000"/>
                </a:schemeClr>
              </a:solidFill>
            </a:endParaRPr>
          </a:p>
        </p:txBody>
      </p:sp>
    </p:spTree>
    <p:extLst>
      <p:ext uri="{BB962C8B-B14F-4D97-AF65-F5344CB8AC3E}">
        <p14:creationId xmlns:p14="http://schemas.microsoft.com/office/powerpoint/2010/main" val="3443119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86"/>
        <p:cNvGrpSpPr/>
        <p:nvPr/>
      </p:nvGrpSpPr>
      <p:grpSpPr>
        <a:xfrm>
          <a:off x="0" y="0"/>
          <a:ext cx="0" cy="0"/>
          <a:chOff x="0" y="0"/>
          <a:chExt cx="0" cy="0"/>
        </a:xfrm>
      </p:grpSpPr>
      <p:sp>
        <p:nvSpPr>
          <p:cNvPr id="3" name="Rectangle 2"/>
          <p:cNvSpPr/>
          <p:nvPr/>
        </p:nvSpPr>
        <p:spPr>
          <a:xfrm>
            <a:off x="1801907" y="3251434"/>
            <a:ext cx="6078070" cy="1200329"/>
          </a:xfrm>
          <a:prstGeom prst="rect">
            <a:avLst/>
          </a:prstGeom>
        </p:spPr>
        <p:txBody>
          <a:bodyPr wrap="square">
            <a:spAutoFit/>
          </a:bodyPr>
          <a:lstStyle/>
          <a:p>
            <a:pPr algn="ctr"/>
            <a:r>
              <a:rPr lang="en-US" sz="3600" dirty="0">
                <a:solidFill>
                  <a:schemeClr val="tx1">
                    <a:lumMod val="85000"/>
                    <a:lumOff val="15000"/>
                  </a:schemeClr>
                </a:solidFill>
              </a:rPr>
              <a:t>Want to know </a:t>
            </a:r>
            <a:r>
              <a:rPr lang="en-US" sz="3600" dirty="0" smtClean="0">
                <a:solidFill>
                  <a:schemeClr val="tx1">
                    <a:lumMod val="85000"/>
                    <a:lumOff val="15000"/>
                  </a:schemeClr>
                </a:solidFill>
              </a:rPr>
              <a:t>more?</a:t>
            </a:r>
          </a:p>
          <a:p>
            <a:pPr algn="ctr"/>
            <a:r>
              <a:rPr lang="en-US" sz="3600" dirty="0" smtClean="0">
                <a:solidFill>
                  <a:schemeClr val="tx1">
                    <a:lumMod val="85000"/>
                    <a:lumOff val="15000"/>
                  </a:schemeClr>
                </a:solidFill>
              </a:rPr>
              <a:t>Go </a:t>
            </a:r>
            <a:r>
              <a:rPr lang="en-US" sz="3600" dirty="0">
                <a:solidFill>
                  <a:schemeClr val="tx1">
                    <a:lumMod val="85000"/>
                    <a:lumOff val="15000"/>
                  </a:schemeClr>
                </a:solidFill>
              </a:rPr>
              <a:t>to the next chapter!</a:t>
            </a:r>
            <a:endParaRPr lang="en-US" sz="3600" dirty="0"/>
          </a:p>
        </p:txBody>
      </p:sp>
    </p:spTree>
    <p:extLst>
      <p:ext uri="{BB962C8B-B14F-4D97-AF65-F5344CB8AC3E}">
        <p14:creationId xmlns:p14="http://schemas.microsoft.com/office/powerpoint/2010/main" val="17543287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body" idx="1"/>
          </p:nvPr>
        </p:nvSpPr>
        <p:spPr>
          <a:xfrm>
            <a:off x="2813480" y="2668266"/>
            <a:ext cx="3894935" cy="576062"/>
          </a:xfrm>
          <a:prstGeom prst="rect">
            <a:avLst/>
          </a:prstGeom>
          <a:noFill/>
          <a:ln>
            <a:noFill/>
          </a:ln>
        </p:spPr>
        <p:txBody>
          <a:bodyPr lIns="91425" tIns="45700" rIns="91425" bIns="45700" anchor="ctr" anchorCtr="0">
            <a:noAutofit/>
          </a:bodyPr>
          <a:lstStyle/>
          <a:p>
            <a:pPr lvl="0" algn="ctr">
              <a:buClr>
                <a:schemeClr val="dk1"/>
              </a:buClr>
              <a:buSzPct val="25000"/>
            </a:pPr>
            <a:r>
              <a:rPr lang="en" sz="4000" b="1" dirty="0">
                <a:solidFill>
                  <a:schemeClr val="tx1">
                    <a:lumMod val="75000"/>
                    <a:lumOff val="25000"/>
                  </a:schemeClr>
                </a:solidFill>
              </a:rPr>
              <a:t>Welcome!!</a:t>
            </a:r>
          </a:p>
        </p:txBody>
      </p:sp>
      <p:sp>
        <p:nvSpPr>
          <p:cNvPr id="202" name="Shape 202"/>
          <p:cNvSpPr txBox="1">
            <a:spLocks noGrp="1"/>
          </p:cNvSpPr>
          <p:nvPr>
            <p:ph type="body" idx="2"/>
          </p:nvPr>
        </p:nvSpPr>
        <p:spPr>
          <a:xfrm>
            <a:off x="2813479" y="3396704"/>
            <a:ext cx="3894935" cy="662705"/>
          </a:xfrm>
          <a:prstGeom prst="rect">
            <a:avLst/>
          </a:prstGeom>
          <a:noFill/>
          <a:ln>
            <a:noFill/>
          </a:ln>
        </p:spPr>
        <p:txBody>
          <a:bodyPr lIns="91425" tIns="45700" rIns="91425" bIns="45700" anchor="ctr" anchorCtr="0">
            <a:noAutofit/>
          </a:bodyPr>
          <a:lstStyle/>
          <a:p>
            <a:pPr lvl="0" algn="ctr">
              <a:buSzPct val="25000"/>
            </a:pPr>
            <a:r>
              <a:rPr lang="en-US" dirty="0">
                <a:solidFill>
                  <a:srgbClr val="3F3F3F"/>
                </a:solidFill>
              </a:rPr>
              <a:t>Why we do basic research?</a:t>
            </a:r>
          </a:p>
          <a:p>
            <a:pPr lvl="0" algn="ctr">
              <a:buSzPct val="25000"/>
            </a:pPr>
            <a:r>
              <a:rPr lang="en-US" dirty="0">
                <a:solidFill>
                  <a:srgbClr val="3F3F3F"/>
                </a:solidFill>
              </a:rPr>
              <a:t>To learn about ourselves.</a:t>
            </a:r>
            <a:endParaRPr lang="en" dirty="0">
              <a:solidFill>
                <a:srgbClr val="3F3F3F"/>
              </a:solidFill>
            </a:endParaRPr>
          </a:p>
          <a:p>
            <a:pPr algn="ctr">
              <a:buClr>
                <a:schemeClr val="dk1"/>
              </a:buClr>
              <a:buSzPct val="25000"/>
            </a:pPr>
            <a:endParaRPr lang="en" sz="1400" b="0" i="0" u="none" strike="noStrike" cap="none" dirty="0">
              <a:solidFill>
                <a:schemeClr val="dk1"/>
              </a:solidFill>
              <a:latin typeface="Arial"/>
              <a:ea typeface="Arial"/>
              <a:cs typeface="Arial"/>
              <a:sym typeface="Arial"/>
            </a:endParaRPr>
          </a:p>
        </p:txBody>
      </p:sp>
      <p:sp>
        <p:nvSpPr>
          <p:cNvPr id="203" name="Shape 203"/>
          <p:cNvSpPr txBox="1"/>
          <p:nvPr/>
        </p:nvSpPr>
        <p:spPr>
          <a:xfrm>
            <a:off x="3104764" y="3651869"/>
            <a:ext cx="3312367" cy="64633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 sz="1200" dirty="0">
              <a:solidFill>
                <a:srgbClr val="3F3F3F"/>
              </a:solidFill>
              <a:latin typeface="Arial"/>
              <a:ea typeface="Arial"/>
              <a:cs typeface="Arial"/>
              <a:sym typeface="Arial"/>
            </a:endParaRPr>
          </a:p>
        </p:txBody>
      </p:sp>
      <p:sp>
        <p:nvSpPr>
          <p:cNvPr id="2" name="Rectangle 1"/>
          <p:cNvSpPr/>
          <p:nvPr/>
        </p:nvSpPr>
        <p:spPr>
          <a:xfrm>
            <a:off x="2884402" y="2974761"/>
            <a:ext cx="526106" cy="1323439"/>
          </a:xfrm>
          <a:prstGeom prst="rect">
            <a:avLst/>
          </a:prstGeom>
        </p:spPr>
        <p:txBody>
          <a:bodyPr wrap="none">
            <a:spAutoFit/>
          </a:bodyPr>
          <a:lstStyle/>
          <a:p>
            <a:r>
              <a:rPr lang="en-US" sz="8000" dirty="0">
                <a:solidFill>
                  <a:schemeClr val="tx1">
                    <a:lumMod val="75000"/>
                    <a:lumOff val="25000"/>
                  </a:schemeClr>
                </a:solidFill>
              </a:rPr>
              <a:t>“</a:t>
            </a:r>
          </a:p>
        </p:txBody>
      </p:sp>
      <p:sp>
        <p:nvSpPr>
          <p:cNvPr id="3" name="Rectangle 2"/>
          <p:cNvSpPr/>
          <p:nvPr/>
        </p:nvSpPr>
        <p:spPr>
          <a:xfrm>
            <a:off x="6040464" y="3388048"/>
            <a:ext cx="526106" cy="1323439"/>
          </a:xfrm>
          <a:prstGeom prst="rect">
            <a:avLst/>
          </a:prstGeom>
        </p:spPr>
        <p:txBody>
          <a:bodyPr wrap="none">
            <a:spAutoFit/>
          </a:bodyPr>
          <a:lstStyle/>
          <a:p>
            <a:r>
              <a:rPr lang="en-US" sz="8000" dirty="0">
                <a:solidFill>
                  <a:schemeClr val="tx1">
                    <a:lumMod val="75000"/>
                    <a:lumOff val="25000"/>
                  </a:schemeClr>
                </a:solidFill>
              </a:rPr>
              <a:t>”</a:t>
            </a:r>
          </a:p>
        </p:txBody>
      </p:sp>
      <p:sp>
        <p:nvSpPr>
          <p:cNvPr id="4" name="Rectangle 3"/>
          <p:cNvSpPr/>
          <p:nvPr/>
        </p:nvSpPr>
        <p:spPr>
          <a:xfrm>
            <a:off x="4760947" y="4059409"/>
            <a:ext cx="1279517" cy="307777"/>
          </a:xfrm>
          <a:prstGeom prst="rect">
            <a:avLst/>
          </a:prstGeom>
        </p:spPr>
        <p:txBody>
          <a:bodyPr wrap="none">
            <a:spAutoFit/>
          </a:bodyPr>
          <a:lstStyle/>
          <a:p>
            <a:r>
              <a:rPr lang="en-US" dirty="0">
                <a:solidFill>
                  <a:schemeClr val="tx1">
                    <a:lumMod val="75000"/>
                    <a:lumOff val="25000"/>
                  </a:schemeClr>
                </a:solidFill>
              </a:rPr>
              <a:t>Walter Gilbert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p:nvPr/>
        </p:nvSpPr>
        <p:spPr>
          <a:xfrm>
            <a:off x="1497600" y="2344691"/>
            <a:ext cx="6133511" cy="36000"/>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213" name="Shape 213"/>
          <p:cNvSpPr/>
          <p:nvPr/>
        </p:nvSpPr>
        <p:spPr>
          <a:xfrm>
            <a:off x="1353584" y="2218675"/>
            <a:ext cx="288032" cy="288032"/>
          </a:xfrm>
          <a:prstGeom prst="ellipse">
            <a:avLst/>
          </a:prstGeom>
          <a:solidFill>
            <a:schemeClr val="lt1"/>
          </a:solid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214" name="Shape 214"/>
          <p:cNvSpPr/>
          <p:nvPr/>
        </p:nvSpPr>
        <p:spPr>
          <a:xfrm>
            <a:off x="3398089" y="2218675"/>
            <a:ext cx="288032" cy="288032"/>
          </a:xfrm>
          <a:prstGeom prst="ellipse">
            <a:avLst/>
          </a:prstGeom>
          <a:solidFill>
            <a:schemeClr val="lt1"/>
          </a:solid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215" name="Shape 215"/>
          <p:cNvSpPr/>
          <p:nvPr/>
        </p:nvSpPr>
        <p:spPr>
          <a:xfrm>
            <a:off x="5442592" y="2218675"/>
            <a:ext cx="288032" cy="288032"/>
          </a:xfrm>
          <a:prstGeom prst="ellipse">
            <a:avLst/>
          </a:prstGeom>
          <a:solidFill>
            <a:schemeClr val="lt1"/>
          </a:solid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216" name="Shape 216"/>
          <p:cNvSpPr/>
          <p:nvPr/>
        </p:nvSpPr>
        <p:spPr>
          <a:xfrm>
            <a:off x="7487096" y="2218675"/>
            <a:ext cx="288032" cy="288032"/>
          </a:xfrm>
          <a:prstGeom prst="ellipse">
            <a:avLst/>
          </a:prstGeom>
          <a:solidFill>
            <a:schemeClr val="lt1"/>
          </a:solid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230" name="Shape 230"/>
          <p:cNvSpPr txBox="1">
            <a:spLocks noGrp="1"/>
          </p:cNvSpPr>
          <p:nvPr>
            <p:ph type="title"/>
          </p:nvPr>
        </p:nvSpPr>
        <p:spPr>
          <a:xfrm>
            <a:off x="0" y="508252"/>
            <a:ext cx="9122400" cy="587700"/>
          </a:xfrm>
          <a:prstGeom prst="rect">
            <a:avLst/>
          </a:prstGeom>
        </p:spPr>
        <p:txBody>
          <a:bodyPr lIns="91425" tIns="91425" rIns="91425" bIns="91425" anchor="ctr" anchorCtr="0">
            <a:noAutofit/>
          </a:bodyPr>
          <a:lstStyle/>
          <a:p>
            <a:pPr lvl="0">
              <a:buClr>
                <a:schemeClr val="dk1"/>
              </a:buClr>
              <a:buSzPct val="25000"/>
            </a:pPr>
            <a:r>
              <a:rPr lang="en-US" sz="4000" dirty="0">
                <a:solidFill>
                  <a:schemeClr val="tx1">
                    <a:lumMod val="75000"/>
                    <a:lumOff val="25000"/>
                  </a:schemeClr>
                </a:solidFill>
              </a:rPr>
              <a:t>Chapter Overview</a:t>
            </a:r>
            <a:endParaRPr lang="en" sz="4000" dirty="0">
              <a:solidFill>
                <a:schemeClr val="dk1"/>
              </a:solidFill>
            </a:endParaRPr>
          </a:p>
        </p:txBody>
      </p:sp>
      <p:sp>
        <p:nvSpPr>
          <p:cNvPr id="26" name="Shape 1341"/>
          <p:cNvSpPr/>
          <p:nvPr/>
        </p:nvSpPr>
        <p:spPr>
          <a:xfrm>
            <a:off x="7463287" y="1642709"/>
            <a:ext cx="335647" cy="335647"/>
          </a:xfrm>
          <a:custGeom>
            <a:avLst/>
            <a:gdLst/>
            <a:ahLst/>
            <a:cxnLst/>
            <a:rect l="0" t="0" r="0" b="0"/>
            <a:pathLst>
              <a:path w="120000" h="120000" extrusionOk="0">
                <a:moveTo>
                  <a:pt x="74803" y="92998"/>
                </a:moveTo>
                <a:lnTo>
                  <a:pt x="74803" y="103605"/>
                </a:lnTo>
                <a:lnTo>
                  <a:pt x="107947" y="103605"/>
                </a:lnTo>
                <a:lnTo>
                  <a:pt x="107947" y="92998"/>
                </a:lnTo>
                <a:close/>
                <a:moveTo>
                  <a:pt x="74803" y="77086"/>
                </a:moveTo>
                <a:lnTo>
                  <a:pt x="74803" y="87694"/>
                </a:lnTo>
                <a:lnTo>
                  <a:pt x="107947" y="87694"/>
                </a:lnTo>
                <a:lnTo>
                  <a:pt x="107947" y="77086"/>
                </a:lnTo>
                <a:close/>
                <a:moveTo>
                  <a:pt x="21507" y="74877"/>
                </a:moveTo>
                <a:lnTo>
                  <a:pt x="14007" y="82378"/>
                </a:lnTo>
                <a:lnTo>
                  <a:pt x="21974" y="90346"/>
                </a:lnTo>
                <a:lnTo>
                  <a:pt x="14007" y="98314"/>
                </a:lnTo>
                <a:lnTo>
                  <a:pt x="21507" y="105814"/>
                </a:lnTo>
                <a:lnTo>
                  <a:pt x="29475" y="97847"/>
                </a:lnTo>
                <a:lnTo>
                  <a:pt x="37443" y="105814"/>
                </a:lnTo>
                <a:lnTo>
                  <a:pt x="44944" y="98314"/>
                </a:lnTo>
                <a:lnTo>
                  <a:pt x="36976" y="90346"/>
                </a:lnTo>
                <a:lnTo>
                  <a:pt x="44944" y="82378"/>
                </a:lnTo>
                <a:lnTo>
                  <a:pt x="37443" y="74877"/>
                </a:lnTo>
                <a:lnTo>
                  <a:pt x="29475" y="82845"/>
                </a:lnTo>
                <a:close/>
                <a:moveTo>
                  <a:pt x="61333" y="61333"/>
                </a:moveTo>
                <a:lnTo>
                  <a:pt x="120000" y="61333"/>
                </a:lnTo>
                <a:lnTo>
                  <a:pt x="120000" y="99999"/>
                </a:lnTo>
                <a:cubicBezTo>
                  <a:pt x="120000" y="111045"/>
                  <a:pt x="111045" y="120000"/>
                  <a:pt x="99999" y="120000"/>
                </a:cubicBezTo>
                <a:lnTo>
                  <a:pt x="61333" y="120000"/>
                </a:lnTo>
                <a:close/>
                <a:moveTo>
                  <a:pt x="0" y="61333"/>
                </a:moveTo>
                <a:lnTo>
                  <a:pt x="58666" y="61333"/>
                </a:lnTo>
                <a:lnTo>
                  <a:pt x="58666" y="120000"/>
                </a:lnTo>
                <a:lnTo>
                  <a:pt x="20000" y="120000"/>
                </a:lnTo>
                <a:cubicBezTo>
                  <a:pt x="8954" y="120000"/>
                  <a:pt x="0" y="111045"/>
                  <a:pt x="0" y="99999"/>
                </a:cubicBezTo>
                <a:close/>
                <a:moveTo>
                  <a:pt x="91375" y="35476"/>
                </a:moveTo>
                <a:cubicBezTo>
                  <a:pt x="88446" y="35476"/>
                  <a:pt x="86071" y="37850"/>
                  <a:pt x="86071" y="40780"/>
                </a:cubicBezTo>
                <a:cubicBezTo>
                  <a:pt x="86071" y="43709"/>
                  <a:pt x="88446" y="46083"/>
                  <a:pt x="91375" y="46083"/>
                </a:cubicBezTo>
                <a:cubicBezTo>
                  <a:pt x="94304" y="46083"/>
                  <a:pt x="96679" y="43709"/>
                  <a:pt x="96679" y="40780"/>
                </a:cubicBezTo>
                <a:cubicBezTo>
                  <a:pt x="96679" y="37850"/>
                  <a:pt x="94304" y="35476"/>
                  <a:pt x="91375" y="35476"/>
                </a:cubicBezTo>
                <a:close/>
                <a:moveTo>
                  <a:pt x="74803" y="23547"/>
                </a:moveTo>
                <a:lnTo>
                  <a:pt x="74803" y="34154"/>
                </a:lnTo>
                <a:lnTo>
                  <a:pt x="107947" y="34154"/>
                </a:lnTo>
                <a:lnTo>
                  <a:pt x="107947" y="23547"/>
                </a:lnTo>
                <a:close/>
                <a:moveTo>
                  <a:pt x="24171" y="12278"/>
                </a:moveTo>
                <a:lnTo>
                  <a:pt x="24171" y="23547"/>
                </a:lnTo>
                <a:lnTo>
                  <a:pt x="12903" y="23547"/>
                </a:lnTo>
                <a:lnTo>
                  <a:pt x="12903" y="34154"/>
                </a:lnTo>
                <a:lnTo>
                  <a:pt x="24171" y="34154"/>
                </a:lnTo>
                <a:lnTo>
                  <a:pt x="24171" y="45423"/>
                </a:lnTo>
                <a:lnTo>
                  <a:pt x="34779" y="45423"/>
                </a:lnTo>
                <a:lnTo>
                  <a:pt x="34779" y="34154"/>
                </a:lnTo>
                <a:lnTo>
                  <a:pt x="46047" y="34154"/>
                </a:lnTo>
                <a:lnTo>
                  <a:pt x="46047" y="23547"/>
                </a:lnTo>
                <a:lnTo>
                  <a:pt x="34779" y="23547"/>
                </a:lnTo>
                <a:lnTo>
                  <a:pt x="34779" y="12278"/>
                </a:lnTo>
                <a:close/>
                <a:moveTo>
                  <a:pt x="91375" y="11618"/>
                </a:moveTo>
                <a:cubicBezTo>
                  <a:pt x="88446" y="11618"/>
                  <a:pt x="86071" y="13992"/>
                  <a:pt x="86071" y="16922"/>
                </a:cubicBezTo>
                <a:cubicBezTo>
                  <a:pt x="86071" y="19851"/>
                  <a:pt x="88446" y="22225"/>
                  <a:pt x="91375" y="22225"/>
                </a:cubicBezTo>
                <a:cubicBezTo>
                  <a:pt x="94304" y="22225"/>
                  <a:pt x="96679" y="19851"/>
                  <a:pt x="96679" y="16922"/>
                </a:cubicBezTo>
                <a:cubicBezTo>
                  <a:pt x="96679" y="13992"/>
                  <a:pt x="94304" y="11618"/>
                  <a:pt x="91375" y="11618"/>
                </a:cubicBezTo>
                <a:close/>
                <a:moveTo>
                  <a:pt x="20000" y="0"/>
                </a:moveTo>
                <a:lnTo>
                  <a:pt x="99999" y="0"/>
                </a:lnTo>
                <a:cubicBezTo>
                  <a:pt x="111045" y="0"/>
                  <a:pt x="120000" y="8954"/>
                  <a:pt x="120000" y="20000"/>
                </a:cubicBezTo>
                <a:lnTo>
                  <a:pt x="120000" y="58666"/>
                </a:lnTo>
                <a:lnTo>
                  <a:pt x="61333" y="58666"/>
                </a:lnTo>
                <a:lnTo>
                  <a:pt x="61333" y="0"/>
                </a:lnTo>
                <a:lnTo>
                  <a:pt x="58666" y="0"/>
                </a:lnTo>
                <a:lnTo>
                  <a:pt x="58666" y="58666"/>
                </a:lnTo>
                <a:lnTo>
                  <a:pt x="0" y="58666"/>
                </a:lnTo>
                <a:lnTo>
                  <a:pt x="0" y="20000"/>
                </a:lnTo>
                <a:cubicBezTo>
                  <a:pt x="0" y="8954"/>
                  <a:pt x="8954" y="0"/>
                  <a:pt x="20000" y="0"/>
                </a:cubicBezTo>
                <a:close/>
              </a:path>
            </a:pathLst>
          </a:cu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7" name="Shape 1356"/>
          <p:cNvSpPr/>
          <p:nvPr/>
        </p:nvSpPr>
        <p:spPr>
          <a:xfrm>
            <a:off x="5391904" y="1743760"/>
            <a:ext cx="360125" cy="272226"/>
          </a:xfrm>
          <a:custGeom>
            <a:avLst/>
            <a:gdLst/>
            <a:ahLst/>
            <a:cxnLst/>
            <a:rect l="0" t="0" r="0" b="0"/>
            <a:pathLst>
              <a:path w="120000" h="120000" extrusionOk="0">
                <a:moveTo>
                  <a:pt x="58392" y="109921"/>
                </a:moveTo>
                <a:cubicBezTo>
                  <a:pt x="58392" y="109945"/>
                  <a:pt x="61607" y="110494"/>
                  <a:pt x="61607" y="109921"/>
                </a:cubicBezTo>
                <a:lnTo>
                  <a:pt x="61607" y="109851"/>
                </a:lnTo>
                <a:cubicBezTo>
                  <a:pt x="80929" y="103093"/>
                  <a:pt x="90538" y="98937"/>
                  <a:pt x="110790" y="107213"/>
                </a:cubicBezTo>
                <a:lnTo>
                  <a:pt x="111142" y="20850"/>
                </a:lnTo>
                <a:lnTo>
                  <a:pt x="105743" y="20850"/>
                </a:lnTo>
                <a:cubicBezTo>
                  <a:pt x="105821" y="46504"/>
                  <a:pt x="105899" y="72157"/>
                  <a:pt x="105976" y="97811"/>
                </a:cubicBezTo>
                <a:cubicBezTo>
                  <a:pt x="91995" y="91718"/>
                  <a:pt x="76016" y="96522"/>
                  <a:pt x="61607" y="109411"/>
                </a:cubicBezTo>
                <a:lnTo>
                  <a:pt x="61607" y="20850"/>
                </a:lnTo>
                <a:lnTo>
                  <a:pt x="61607" y="17030"/>
                </a:lnTo>
                <a:lnTo>
                  <a:pt x="61607" y="15907"/>
                </a:lnTo>
                <a:cubicBezTo>
                  <a:pt x="70238" y="5918"/>
                  <a:pt x="78364" y="83"/>
                  <a:pt x="89113" y="0"/>
                </a:cubicBezTo>
                <a:cubicBezTo>
                  <a:pt x="93999" y="-36"/>
                  <a:pt x="99427" y="1114"/>
                  <a:pt x="105691" y="3604"/>
                </a:cubicBezTo>
                <a:cubicBezTo>
                  <a:pt x="105705" y="8079"/>
                  <a:pt x="105718" y="12555"/>
                  <a:pt x="105732" y="17030"/>
                </a:cubicBezTo>
                <a:lnTo>
                  <a:pt x="115580" y="16954"/>
                </a:lnTo>
                <a:lnTo>
                  <a:pt x="115580" y="29213"/>
                </a:lnTo>
                <a:lnTo>
                  <a:pt x="120000" y="29213"/>
                </a:lnTo>
                <a:lnTo>
                  <a:pt x="120000" y="120000"/>
                </a:lnTo>
                <a:lnTo>
                  <a:pt x="0" y="120000"/>
                </a:lnTo>
                <a:lnTo>
                  <a:pt x="0" y="29213"/>
                </a:lnTo>
                <a:lnTo>
                  <a:pt x="3795" y="29213"/>
                </a:lnTo>
                <a:lnTo>
                  <a:pt x="3795" y="16954"/>
                </a:lnTo>
                <a:lnTo>
                  <a:pt x="14267" y="17030"/>
                </a:lnTo>
                <a:cubicBezTo>
                  <a:pt x="14281" y="12555"/>
                  <a:pt x="14294" y="8079"/>
                  <a:pt x="14308" y="3604"/>
                </a:cubicBezTo>
                <a:cubicBezTo>
                  <a:pt x="20572" y="1114"/>
                  <a:pt x="26000" y="-36"/>
                  <a:pt x="30886" y="0"/>
                </a:cubicBezTo>
                <a:cubicBezTo>
                  <a:pt x="41635" y="83"/>
                  <a:pt x="49761" y="5918"/>
                  <a:pt x="58392" y="15907"/>
                </a:cubicBezTo>
                <a:lnTo>
                  <a:pt x="58392" y="17030"/>
                </a:lnTo>
                <a:lnTo>
                  <a:pt x="58392" y="20850"/>
                </a:lnTo>
                <a:lnTo>
                  <a:pt x="58392" y="109411"/>
                </a:lnTo>
                <a:cubicBezTo>
                  <a:pt x="43983" y="96522"/>
                  <a:pt x="28004" y="91718"/>
                  <a:pt x="14023" y="97811"/>
                </a:cubicBezTo>
                <a:lnTo>
                  <a:pt x="14256" y="20850"/>
                </a:lnTo>
                <a:lnTo>
                  <a:pt x="8857" y="20850"/>
                </a:lnTo>
                <a:lnTo>
                  <a:pt x="8504" y="106459"/>
                </a:lnTo>
                <a:cubicBezTo>
                  <a:pt x="28638" y="97578"/>
                  <a:pt x="40064" y="103903"/>
                  <a:pt x="58392" y="109851"/>
                </a:cubicBezTo>
              </a:path>
            </a:pathLst>
          </a:cu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8" name="Shape 1408"/>
          <p:cNvSpPr/>
          <p:nvPr/>
        </p:nvSpPr>
        <p:spPr>
          <a:xfrm>
            <a:off x="3360868" y="1766407"/>
            <a:ext cx="356681" cy="352944"/>
          </a:xfrm>
          <a:custGeom>
            <a:avLst/>
            <a:gdLst/>
            <a:ahLst/>
            <a:cxnLst/>
            <a:rect l="0" t="0" r="0" b="0"/>
            <a:pathLst>
              <a:path w="120000" h="120000" extrusionOk="0">
                <a:moveTo>
                  <a:pt x="65686" y="48276"/>
                </a:moveTo>
                <a:lnTo>
                  <a:pt x="10198" y="104351"/>
                </a:lnTo>
                <a:cubicBezTo>
                  <a:pt x="9432" y="105125"/>
                  <a:pt x="9432" y="106380"/>
                  <a:pt x="10198" y="107154"/>
                </a:cubicBezTo>
                <a:cubicBezTo>
                  <a:pt x="10964" y="107928"/>
                  <a:pt x="12206" y="107928"/>
                  <a:pt x="12971" y="107154"/>
                </a:cubicBezTo>
                <a:lnTo>
                  <a:pt x="68193" y="51347"/>
                </a:lnTo>
                <a:close/>
                <a:moveTo>
                  <a:pt x="100726" y="8937"/>
                </a:moveTo>
                <a:cubicBezTo>
                  <a:pt x="97762" y="8937"/>
                  <a:pt x="95360" y="11365"/>
                  <a:pt x="95360" y="14360"/>
                </a:cubicBezTo>
                <a:cubicBezTo>
                  <a:pt x="95360" y="17355"/>
                  <a:pt x="97762" y="19783"/>
                  <a:pt x="100726" y="19783"/>
                </a:cubicBezTo>
                <a:cubicBezTo>
                  <a:pt x="103690" y="19783"/>
                  <a:pt x="106092" y="17355"/>
                  <a:pt x="106092" y="14360"/>
                </a:cubicBezTo>
                <a:cubicBezTo>
                  <a:pt x="106092" y="11365"/>
                  <a:pt x="103690" y="8937"/>
                  <a:pt x="100726" y="8937"/>
                </a:cubicBezTo>
                <a:close/>
                <a:moveTo>
                  <a:pt x="89916" y="0"/>
                </a:moveTo>
                <a:cubicBezTo>
                  <a:pt x="106531" y="0"/>
                  <a:pt x="120000" y="13611"/>
                  <a:pt x="120000" y="30401"/>
                </a:cubicBezTo>
                <a:cubicBezTo>
                  <a:pt x="120000" y="47192"/>
                  <a:pt x="106531" y="60803"/>
                  <a:pt x="89916" y="60803"/>
                </a:cubicBezTo>
                <a:cubicBezTo>
                  <a:pt x="85908" y="60803"/>
                  <a:pt x="82083" y="60011"/>
                  <a:pt x="78593" y="58557"/>
                </a:cubicBezTo>
                <a:lnTo>
                  <a:pt x="81675" y="61672"/>
                </a:lnTo>
                <a:cubicBezTo>
                  <a:pt x="82976" y="62987"/>
                  <a:pt x="82976" y="65118"/>
                  <a:pt x="81675" y="66433"/>
                </a:cubicBezTo>
                <a:lnTo>
                  <a:pt x="76202" y="71964"/>
                </a:lnTo>
                <a:cubicBezTo>
                  <a:pt x="74902" y="73278"/>
                  <a:pt x="72792" y="73278"/>
                  <a:pt x="71492" y="71964"/>
                </a:cubicBezTo>
                <a:lnTo>
                  <a:pt x="67038" y="67463"/>
                </a:lnTo>
                <a:lnTo>
                  <a:pt x="65189" y="69332"/>
                </a:lnTo>
                <a:lnTo>
                  <a:pt x="68300" y="72475"/>
                </a:lnTo>
                <a:lnTo>
                  <a:pt x="65651" y="75152"/>
                </a:lnTo>
                <a:lnTo>
                  <a:pt x="62540" y="72008"/>
                </a:lnTo>
                <a:lnTo>
                  <a:pt x="61491" y="73069"/>
                </a:lnTo>
                <a:lnTo>
                  <a:pt x="64671" y="76284"/>
                </a:lnTo>
                <a:lnTo>
                  <a:pt x="58625" y="82394"/>
                </a:lnTo>
                <a:lnTo>
                  <a:pt x="55444" y="79180"/>
                </a:lnTo>
                <a:lnTo>
                  <a:pt x="54094" y="80544"/>
                </a:lnTo>
                <a:lnTo>
                  <a:pt x="57275" y="83758"/>
                </a:lnTo>
                <a:lnTo>
                  <a:pt x="51228" y="89869"/>
                </a:lnTo>
                <a:lnTo>
                  <a:pt x="48047" y="86655"/>
                </a:lnTo>
                <a:lnTo>
                  <a:pt x="45648" y="89079"/>
                </a:lnTo>
                <a:lnTo>
                  <a:pt x="48829" y="92294"/>
                </a:lnTo>
                <a:lnTo>
                  <a:pt x="46180" y="94971"/>
                </a:lnTo>
                <a:lnTo>
                  <a:pt x="42999" y="91756"/>
                </a:lnTo>
                <a:lnTo>
                  <a:pt x="41150" y="93625"/>
                </a:lnTo>
                <a:lnTo>
                  <a:pt x="44331" y="96839"/>
                </a:lnTo>
                <a:lnTo>
                  <a:pt x="38534" y="102698"/>
                </a:lnTo>
                <a:lnTo>
                  <a:pt x="35353" y="99483"/>
                </a:lnTo>
                <a:lnTo>
                  <a:pt x="33754" y="101100"/>
                </a:lnTo>
                <a:lnTo>
                  <a:pt x="36934" y="104314"/>
                </a:lnTo>
                <a:lnTo>
                  <a:pt x="31387" y="109920"/>
                </a:lnTo>
                <a:lnTo>
                  <a:pt x="28206" y="106706"/>
                </a:lnTo>
                <a:lnTo>
                  <a:pt x="25789" y="109148"/>
                </a:lnTo>
                <a:lnTo>
                  <a:pt x="28970" y="112363"/>
                </a:lnTo>
                <a:lnTo>
                  <a:pt x="23423" y="117969"/>
                </a:lnTo>
                <a:lnTo>
                  <a:pt x="23048" y="117590"/>
                </a:lnTo>
                <a:lnTo>
                  <a:pt x="23207" y="118045"/>
                </a:lnTo>
                <a:lnTo>
                  <a:pt x="12913" y="118648"/>
                </a:lnTo>
                <a:lnTo>
                  <a:pt x="0" y="120000"/>
                </a:lnTo>
                <a:lnTo>
                  <a:pt x="1928" y="103575"/>
                </a:lnTo>
                <a:lnTo>
                  <a:pt x="1825" y="103471"/>
                </a:lnTo>
                <a:lnTo>
                  <a:pt x="1956" y="103338"/>
                </a:lnTo>
                <a:lnTo>
                  <a:pt x="1972" y="103197"/>
                </a:lnTo>
                <a:lnTo>
                  <a:pt x="2033" y="103260"/>
                </a:lnTo>
                <a:lnTo>
                  <a:pt x="62275" y="42381"/>
                </a:lnTo>
                <a:cubicBezTo>
                  <a:pt x="60698" y="38709"/>
                  <a:pt x="59832" y="34657"/>
                  <a:pt x="59832" y="30401"/>
                </a:cubicBezTo>
                <a:cubicBezTo>
                  <a:pt x="59832" y="13611"/>
                  <a:pt x="73301" y="0"/>
                  <a:pt x="89916" y="0"/>
                </a:cubicBezTo>
                <a:close/>
              </a:path>
            </a:pathLst>
          </a:cu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9" name="Shape 1334"/>
          <p:cNvSpPr/>
          <p:nvPr/>
        </p:nvSpPr>
        <p:spPr>
          <a:xfrm>
            <a:off x="1378155" y="1707070"/>
            <a:ext cx="263461" cy="373138"/>
          </a:xfrm>
          <a:custGeom>
            <a:avLst/>
            <a:gdLst/>
            <a:ahLst/>
            <a:cxnLst/>
            <a:rect l="0" t="0" r="0" b="0"/>
            <a:pathLst>
              <a:path w="120000" h="120000" extrusionOk="0">
                <a:moveTo>
                  <a:pt x="82676" y="630"/>
                </a:moveTo>
                <a:lnTo>
                  <a:pt x="119426" y="630"/>
                </a:lnTo>
                <a:lnTo>
                  <a:pt x="119426" y="630"/>
                </a:lnTo>
                <a:lnTo>
                  <a:pt x="82676" y="630"/>
                </a:lnTo>
                <a:close/>
                <a:moveTo>
                  <a:pt x="0" y="630"/>
                </a:moveTo>
                <a:lnTo>
                  <a:pt x="69339" y="630"/>
                </a:lnTo>
                <a:lnTo>
                  <a:pt x="69339" y="36893"/>
                </a:lnTo>
                <a:lnTo>
                  <a:pt x="119426" y="36893"/>
                </a:lnTo>
                <a:lnTo>
                  <a:pt x="119426" y="120000"/>
                </a:lnTo>
                <a:lnTo>
                  <a:pt x="0" y="120000"/>
                </a:lnTo>
                <a:close/>
                <a:moveTo>
                  <a:pt x="75330" y="0"/>
                </a:moveTo>
                <a:lnTo>
                  <a:pt x="120000" y="32918"/>
                </a:lnTo>
                <a:lnTo>
                  <a:pt x="75330" y="32918"/>
                </a:lnTo>
                <a:close/>
              </a:path>
            </a:pathLst>
          </a:custGeom>
          <a:solidFill>
            <a:srgbClr val="3F3F3F"/>
          </a:solidFill>
          <a:ln>
            <a:solidFill>
              <a:srgbClr val="FBCE32"/>
            </a:solid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0" name="Shape 218"/>
          <p:cNvSpPr txBox="1"/>
          <p:nvPr/>
        </p:nvSpPr>
        <p:spPr>
          <a:xfrm>
            <a:off x="822400" y="2855605"/>
            <a:ext cx="1322850" cy="64633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200" dirty="0" smtClean="0">
                <a:solidFill>
                  <a:srgbClr val="3F3F3F"/>
                </a:solidFill>
                <a:latin typeface="Arial"/>
                <a:ea typeface="Arial"/>
                <a:cs typeface="Arial"/>
                <a:sym typeface="Arial"/>
              </a:rPr>
              <a:t>The first program for every new programmer.</a:t>
            </a:r>
            <a:endParaRPr lang="en" sz="1200" dirty="0">
              <a:solidFill>
                <a:srgbClr val="3F3F3F"/>
              </a:solidFill>
              <a:latin typeface="Arial"/>
              <a:ea typeface="Arial"/>
              <a:cs typeface="Arial"/>
              <a:sym typeface="Arial"/>
            </a:endParaRPr>
          </a:p>
        </p:txBody>
      </p:sp>
      <p:sp>
        <p:nvSpPr>
          <p:cNvPr id="31" name="Shape 219"/>
          <p:cNvSpPr txBox="1"/>
          <p:nvPr/>
        </p:nvSpPr>
        <p:spPr>
          <a:xfrm>
            <a:off x="822400" y="2643757"/>
            <a:ext cx="1322851" cy="27699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200" b="1" dirty="0" smtClean="0">
                <a:solidFill>
                  <a:srgbClr val="3F3F3F"/>
                </a:solidFill>
                <a:latin typeface="Arial"/>
                <a:ea typeface="Arial"/>
                <a:cs typeface="Arial"/>
                <a:sym typeface="Arial"/>
              </a:rPr>
              <a:t>‘Hello World’</a:t>
            </a:r>
            <a:endParaRPr lang="en" sz="1200" b="1" dirty="0">
              <a:solidFill>
                <a:srgbClr val="3F3F3F"/>
              </a:solidFill>
              <a:latin typeface="Arial"/>
              <a:ea typeface="Arial"/>
              <a:cs typeface="Arial"/>
              <a:sym typeface="Arial"/>
            </a:endParaRPr>
          </a:p>
        </p:txBody>
      </p:sp>
      <p:sp>
        <p:nvSpPr>
          <p:cNvPr id="32" name="Shape 222"/>
          <p:cNvSpPr txBox="1"/>
          <p:nvPr/>
        </p:nvSpPr>
        <p:spPr>
          <a:xfrm>
            <a:off x="2539937" y="2702957"/>
            <a:ext cx="1905802" cy="27699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200" b="1" dirty="0" smtClean="0">
                <a:solidFill>
                  <a:srgbClr val="3F3F3F"/>
                </a:solidFill>
              </a:rPr>
              <a:t>Write, compile and run</a:t>
            </a:r>
            <a:endParaRPr lang="en" sz="1200" b="1" dirty="0">
              <a:solidFill>
                <a:srgbClr val="3F3F3F"/>
              </a:solidFill>
              <a:latin typeface="Arial"/>
              <a:ea typeface="Arial"/>
              <a:cs typeface="Arial"/>
              <a:sym typeface="Arial"/>
            </a:endParaRPr>
          </a:p>
        </p:txBody>
      </p:sp>
      <p:sp>
        <p:nvSpPr>
          <p:cNvPr id="2" name="Rectangle 1"/>
          <p:cNvSpPr/>
          <p:nvPr/>
        </p:nvSpPr>
        <p:spPr>
          <a:xfrm>
            <a:off x="2624693" y="2945372"/>
            <a:ext cx="1837414" cy="461665"/>
          </a:xfrm>
          <a:prstGeom prst="rect">
            <a:avLst/>
          </a:prstGeom>
        </p:spPr>
        <p:txBody>
          <a:bodyPr wrap="square">
            <a:spAutoFit/>
          </a:bodyPr>
          <a:lstStyle/>
          <a:p>
            <a:pPr lvl="0" algn="ctr">
              <a:buSzPct val="25000"/>
            </a:pPr>
            <a:r>
              <a:rPr lang="en-US" sz="1200" dirty="0">
                <a:solidFill>
                  <a:srgbClr val="3F3F3F"/>
                </a:solidFill>
              </a:rPr>
              <a:t>How to use the compiler?</a:t>
            </a:r>
            <a:endParaRPr lang="en" sz="1200" dirty="0">
              <a:solidFill>
                <a:srgbClr val="3F3F3F"/>
              </a:solidFill>
            </a:endParaRPr>
          </a:p>
        </p:txBody>
      </p:sp>
      <p:grpSp>
        <p:nvGrpSpPr>
          <p:cNvPr id="34" name="Group 33"/>
          <p:cNvGrpSpPr/>
          <p:nvPr/>
        </p:nvGrpSpPr>
        <p:grpSpPr>
          <a:xfrm>
            <a:off x="4669982" y="2676325"/>
            <a:ext cx="1803968" cy="880788"/>
            <a:chOff x="4685732" y="2621148"/>
            <a:chExt cx="1803968" cy="880788"/>
          </a:xfrm>
        </p:grpSpPr>
        <p:sp>
          <p:nvSpPr>
            <p:cNvPr id="35" name="Shape 225"/>
            <p:cNvSpPr txBox="1"/>
            <p:nvPr/>
          </p:nvSpPr>
          <p:spPr>
            <a:xfrm>
              <a:off x="4685732" y="2621148"/>
              <a:ext cx="1803968" cy="16610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200" b="1" dirty="0" smtClean="0">
                  <a:solidFill>
                    <a:srgbClr val="3F3F3F"/>
                  </a:solidFill>
                  <a:latin typeface="Arial"/>
                  <a:ea typeface="Arial"/>
                  <a:cs typeface="Arial"/>
                  <a:sym typeface="Arial"/>
                </a:rPr>
                <a:t>Simple Data Types</a:t>
              </a:r>
              <a:endParaRPr lang="en" sz="1200" b="1" dirty="0">
                <a:solidFill>
                  <a:srgbClr val="3F3F3F"/>
                </a:solidFill>
                <a:latin typeface="Arial"/>
                <a:ea typeface="Arial"/>
                <a:cs typeface="Arial"/>
                <a:sym typeface="Arial"/>
              </a:endParaRPr>
            </a:p>
          </p:txBody>
        </p:sp>
        <p:sp>
          <p:nvSpPr>
            <p:cNvPr id="36" name="TextBox 35"/>
            <p:cNvSpPr txBox="1"/>
            <p:nvPr/>
          </p:nvSpPr>
          <p:spPr>
            <a:xfrm>
              <a:off x="4920986" y="2855605"/>
              <a:ext cx="1301959" cy="646331"/>
            </a:xfrm>
            <a:prstGeom prst="rect">
              <a:avLst/>
            </a:prstGeom>
            <a:noFill/>
          </p:spPr>
          <p:txBody>
            <a:bodyPr wrap="square" rtlCol="0">
              <a:spAutoFit/>
            </a:bodyPr>
            <a:lstStyle/>
            <a:p>
              <a:pPr algn="ctr"/>
              <a:r>
                <a:rPr lang="en-US" sz="1200" dirty="0" smtClean="0">
                  <a:solidFill>
                    <a:schemeClr val="tx1">
                      <a:lumMod val="75000"/>
                      <a:lumOff val="25000"/>
                    </a:schemeClr>
                  </a:solidFill>
                </a:rPr>
                <a:t>The use of bool, int, char, </a:t>
              </a:r>
            </a:p>
            <a:p>
              <a:pPr algn="ctr"/>
              <a:r>
                <a:rPr lang="en-US" sz="1200" dirty="0" smtClean="0">
                  <a:solidFill>
                    <a:schemeClr val="tx1">
                      <a:lumMod val="75000"/>
                      <a:lumOff val="25000"/>
                    </a:schemeClr>
                  </a:solidFill>
                </a:rPr>
                <a:t>double, void.</a:t>
              </a:r>
              <a:endParaRPr lang="en-US" sz="1200" dirty="0">
                <a:solidFill>
                  <a:schemeClr val="tx1">
                    <a:lumMod val="75000"/>
                    <a:lumOff val="25000"/>
                  </a:schemeClr>
                </a:solidFill>
              </a:endParaRPr>
            </a:p>
          </p:txBody>
        </p:sp>
      </p:grpSp>
      <p:grpSp>
        <p:nvGrpSpPr>
          <p:cNvPr id="37" name="Shape 226"/>
          <p:cNvGrpSpPr/>
          <p:nvPr/>
        </p:nvGrpSpPr>
        <p:grpSpPr>
          <a:xfrm>
            <a:off x="6901811" y="2643758"/>
            <a:ext cx="1458600" cy="869962"/>
            <a:chOff x="1926504" y="4283314"/>
            <a:chExt cx="4021757" cy="869962"/>
          </a:xfrm>
        </p:grpSpPr>
        <p:sp>
          <p:nvSpPr>
            <p:cNvPr id="38" name="Shape 227"/>
            <p:cNvSpPr txBox="1"/>
            <p:nvPr/>
          </p:nvSpPr>
          <p:spPr>
            <a:xfrm>
              <a:off x="1926504" y="4506945"/>
              <a:ext cx="4021757" cy="64633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200" dirty="0" smtClean="0">
                  <a:solidFill>
                    <a:srgbClr val="3F3F3F"/>
                  </a:solidFill>
                  <a:latin typeface="Arial"/>
                  <a:ea typeface="Arial"/>
                  <a:cs typeface="Arial"/>
                  <a:sym typeface="Arial"/>
                </a:rPr>
                <a:t>Declare, initialize and define variables and do simple calculation with operators.</a:t>
              </a:r>
              <a:endParaRPr lang="en" sz="1200" dirty="0">
                <a:solidFill>
                  <a:srgbClr val="3F3F3F"/>
                </a:solidFill>
                <a:latin typeface="Arial"/>
                <a:ea typeface="Arial"/>
                <a:cs typeface="Arial"/>
                <a:sym typeface="Arial"/>
              </a:endParaRPr>
            </a:p>
          </p:txBody>
        </p:sp>
        <p:sp>
          <p:nvSpPr>
            <p:cNvPr id="39" name="Shape 228"/>
            <p:cNvSpPr txBox="1"/>
            <p:nvPr/>
          </p:nvSpPr>
          <p:spPr>
            <a:xfrm>
              <a:off x="2113658" y="4283314"/>
              <a:ext cx="3647459" cy="27699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200" b="1" dirty="0" smtClean="0">
                  <a:solidFill>
                    <a:srgbClr val="3F3F3F"/>
                  </a:solidFill>
                  <a:latin typeface="Arial"/>
                  <a:ea typeface="Arial"/>
                  <a:cs typeface="Arial"/>
                  <a:sym typeface="Arial"/>
                </a:rPr>
                <a:t>Variables</a:t>
              </a:r>
              <a:endParaRPr lang="en" sz="1200" b="1" dirty="0">
                <a:solidFill>
                  <a:srgbClr val="3F3F3F"/>
                </a:solidFill>
                <a:latin typeface="Arial"/>
                <a:ea typeface="Arial"/>
                <a:cs typeface="Arial"/>
                <a:sym typeface="Arial"/>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65" name="Shape 365"/>
          <p:cNvSpPr txBox="1">
            <a:spLocks noGrp="1"/>
          </p:cNvSpPr>
          <p:nvPr>
            <p:ph type="title"/>
          </p:nvPr>
        </p:nvSpPr>
        <p:spPr>
          <a:xfrm>
            <a:off x="21600" y="437413"/>
            <a:ext cx="9122400" cy="587700"/>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4000" dirty="0" smtClean="0">
                <a:solidFill>
                  <a:schemeClr val="tx1">
                    <a:lumMod val="75000"/>
                    <a:lumOff val="25000"/>
                  </a:schemeClr>
                </a:solidFill>
              </a:rPr>
              <a:t>Hello_world.cpp</a:t>
            </a:r>
            <a:endParaRPr lang="en" sz="4000" dirty="0">
              <a:solidFill>
                <a:schemeClr val="tx1">
                  <a:lumMod val="75000"/>
                  <a:lumOff val="25000"/>
                </a:schemeClr>
              </a:solidFill>
            </a:endParaRPr>
          </a:p>
        </p:txBody>
      </p:sp>
      <p:sp>
        <p:nvSpPr>
          <p:cNvPr id="45" name="TextBox 44"/>
          <p:cNvSpPr txBox="1"/>
          <p:nvPr/>
        </p:nvSpPr>
        <p:spPr>
          <a:xfrm>
            <a:off x="5369860" y="1836497"/>
            <a:ext cx="3227294" cy="2308324"/>
          </a:xfrm>
          <a:prstGeom prst="rect">
            <a:avLst/>
          </a:prstGeom>
          <a:noFill/>
        </p:spPr>
        <p:txBody>
          <a:bodyPr wrap="square" rtlCol="0">
            <a:spAutoFit/>
          </a:bodyPr>
          <a:lstStyle/>
          <a:p>
            <a:r>
              <a:rPr lang="en-US" sz="1200" dirty="0" smtClean="0">
                <a:solidFill>
                  <a:schemeClr val="tx1">
                    <a:lumMod val="75000"/>
                    <a:lumOff val="25000"/>
                  </a:schemeClr>
                </a:solidFill>
              </a:rPr>
              <a:t>After you ‘compile’ and ‘run’ the program in the console, you can see the program generate a sentence of Hello World! </a:t>
            </a:r>
            <a:r>
              <a:rPr lang="en-US" sz="1200" dirty="0">
                <a:solidFill>
                  <a:schemeClr val="tx1">
                    <a:lumMod val="75000"/>
                    <a:lumOff val="25000"/>
                  </a:schemeClr>
                </a:solidFill>
              </a:rPr>
              <a:t>t</a:t>
            </a:r>
            <a:r>
              <a:rPr lang="en-US" sz="1200" dirty="0" smtClean="0">
                <a:solidFill>
                  <a:schemeClr val="tx1">
                    <a:lumMod val="75000"/>
                    <a:lumOff val="25000"/>
                  </a:schemeClr>
                </a:solidFill>
              </a:rPr>
              <a:t>o you.</a:t>
            </a:r>
          </a:p>
          <a:p>
            <a:endParaRPr lang="en-US" sz="1200" dirty="0">
              <a:solidFill>
                <a:schemeClr val="tx1">
                  <a:lumMod val="75000"/>
                  <a:lumOff val="25000"/>
                </a:schemeClr>
              </a:solidFill>
            </a:endParaRPr>
          </a:p>
          <a:p>
            <a:r>
              <a:rPr lang="en-US" sz="1200" dirty="0" smtClean="0">
                <a:solidFill>
                  <a:schemeClr val="tx1">
                    <a:lumMod val="75000"/>
                    <a:lumOff val="25000"/>
                  </a:schemeClr>
                </a:solidFill>
              </a:rPr>
              <a:t>You may now try to modify the sentence as you like and try it on the console. But please be reminded that you can only change the content inside the “ ”.</a:t>
            </a:r>
          </a:p>
          <a:p>
            <a:endParaRPr lang="en-US" sz="1200" dirty="0">
              <a:solidFill>
                <a:schemeClr val="tx1">
                  <a:lumMod val="75000"/>
                  <a:lumOff val="25000"/>
                </a:schemeClr>
              </a:solidFill>
            </a:endParaRPr>
          </a:p>
          <a:p>
            <a:r>
              <a:rPr lang="en-US" sz="1200" dirty="0" smtClean="0">
                <a:solidFill>
                  <a:schemeClr val="tx1">
                    <a:lumMod val="75000"/>
                    <a:lumOff val="25000"/>
                  </a:schemeClr>
                </a:solidFill>
              </a:rPr>
              <a:t>We can add in comment to the program that would not be compiled. The syntax of comment is either // or /* */. </a:t>
            </a:r>
            <a:endParaRPr lang="en-US" sz="1200" dirty="0">
              <a:solidFill>
                <a:schemeClr val="tx1">
                  <a:lumMod val="75000"/>
                  <a:lumOff val="25000"/>
                </a:schemeClr>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961" t="8504" r="42483" b="30980"/>
          <a:stretch/>
        </p:blipFill>
        <p:spPr>
          <a:xfrm>
            <a:off x="658907" y="1434353"/>
            <a:ext cx="4572000" cy="3112612"/>
          </a:xfrm>
          <a:prstGeom prst="rect">
            <a:avLst/>
          </a:prstGeom>
        </p:spPr>
      </p:pic>
    </p:spTree>
    <p:extLst>
      <p:ext uri="{BB962C8B-B14F-4D97-AF65-F5344CB8AC3E}">
        <p14:creationId xmlns:p14="http://schemas.microsoft.com/office/powerpoint/2010/main" val="12844432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p:nvPr/>
        </p:nvSpPr>
        <p:spPr>
          <a:xfrm>
            <a:off x="179510" y="2143048"/>
            <a:ext cx="1217197" cy="1217254"/>
          </a:xfrm>
          <a:custGeom>
            <a:avLst/>
            <a:gdLst/>
            <a:ahLst/>
            <a:cxnLst/>
            <a:rect l="0" t="0" r="0" b="0"/>
            <a:pathLst>
              <a:path w="120000" h="120000" extrusionOk="0">
                <a:moveTo>
                  <a:pt x="115551" y="60728"/>
                </a:moveTo>
                <a:lnTo>
                  <a:pt x="120000" y="60786"/>
                </a:lnTo>
                <a:cubicBezTo>
                  <a:pt x="119899" y="68429"/>
                  <a:pt x="118373" y="75723"/>
                  <a:pt x="115551" y="82365"/>
                </a:cubicBezTo>
                <a:close/>
                <a:moveTo>
                  <a:pt x="58393" y="21"/>
                </a:moveTo>
                <a:cubicBezTo>
                  <a:pt x="91208" y="-858"/>
                  <a:pt x="118639" y="24793"/>
                  <a:pt x="119956" y="57592"/>
                </a:cubicBezTo>
                <a:lnTo>
                  <a:pt x="101140" y="58348"/>
                </a:lnTo>
                <a:cubicBezTo>
                  <a:pt x="100236" y="35842"/>
                  <a:pt x="81414" y="18241"/>
                  <a:pt x="58898" y="18845"/>
                </a:cubicBezTo>
                <a:cubicBezTo>
                  <a:pt x="36381" y="19449"/>
                  <a:pt x="18530" y="38035"/>
                  <a:pt x="18834" y="60556"/>
                </a:cubicBezTo>
                <a:cubicBezTo>
                  <a:pt x="19139" y="83078"/>
                  <a:pt x="37486" y="101174"/>
                  <a:pt x="60010" y="101169"/>
                </a:cubicBezTo>
                <a:cubicBezTo>
                  <a:pt x="76239" y="101166"/>
                  <a:pt x="90295" y="91768"/>
                  <a:pt x="96872" y="78030"/>
                </a:cubicBezTo>
                <a:lnTo>
                  <a:pt x="96872" y="107008"/>
                </a:lnTo>
                <a:cubicBezTo>
                  <a:pt x="86832" y="115223"/>
                  <a:pt x="73975" y="119997"/>
                  <a:pt x="60014" y="120000"/>
                </a:cubicBezTo>
                <a:cubicBezTo>
                  <a:pt x="27187" y="120006"/>
                  <a:pt x="449" y="93633"/>
                  <a:pt x="5" y="60810"/>
                </a:cubicBezTo>
                <a:cubicBezTo>
                  <a:pt x="-438" y="27988"/>
                  <a:pt x="25578" y="902"/>
                  <a:pt x="58393" y="21"/>
                </a:cubicBezTo>
                <a:close/>
              </a:path>
            </a:pathLst>
          </a:cu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162" name="Shape 162"/>
          <p:cNvSpPr/>
          <p:nvPr/>
        </p:nvSpPr>
        <p:spPr>
          <a:xfrm>
            <a:off x="1207294" y="1561169"/>
            <a:ext cx="189466" cy="1040152"/>
          </a:xfrm>
          <a:custGeom>
            <a:avLst/>
            <a:gdLst/>
            <a:ahLst/>
            <a:cxnLst/>
            <a:rect l="0" t="0" r="0" b="0"/>
            <a:pathLst>
              <a:path w="120000" h="120000" extrusionOk="0">
                <a:moveTo>
                  <a:pt x="0" y="0"/>
                </a:moveTo>
                <a:lnTo>
                  <a:pt x="120000" y="0"/>
                </a:lnTo>
                <a:cubicBezTo>
                  <a:pt x="119590" y="40000"/>
                  <a:pt x="119181" y="79999"/>
                  <a:pt x="118771" y="120000"/>
                </a:cubicBezTo>
                <a:cubicBezTo>
                  <a:pt x="113579" y="101504"/>
                  <a:pt x="68822" y="89667"/>
                  <a:pt x="0" y="77816"/>
                </a:cubicBezTo>
                <a:lnTo>
                  <a:pt x="0" y="0"/>
                </a:lnTo>
                <a:close/>
              </a:path>
            </a:pathLst>
          </a:cu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163" name="Shape 163"/>
          <p:cNvSpPr txBox="1"/>
          <p:nvPr/>
        </p:nvSpPr>
        <p:spPr>
          <a:xfrm>
            <a:off x="179510" y="474438"/>
            <a:ext cx="9144000" cy="576064"/>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Arial"/>
              <a:buNone/>
            </a:pPr>
            <a:r>
              <a:rPr lang="en-US" sz="3600" dirty="0" smtClean="0">
                <a:solidFill>
                  <a:schemeClr val="tx1">
                    <a:lumMod val="75000"/>
                    <a:lumOff val="25000"/>
                  </a:schemeClr>
                </a:solidFill>
                <a:latin typeface="Arial"/>
                <a:ea typeface="Arial"/>
                <a:cs typeface="Arial"/>
                <a:sym typeface="Arial"/>
              </a:rPr>
              <a:t>How to write, compile and run </a:t>
            </a:r>
            <a:endParaRPr lang="en" sz="3600" dirty="0">
              <a:solidFill>
                <a:schemeClr val="tx1">
                  <a:lumMod val="75000"/>
                  <a:lumOff val="25000"/>
                </a:schemeClr>
              </a:solidFill>
              <a:latin typeface="Arial"/>
              <a:ea typeface="Arial"/>
              <a:cs typeface="Arial"/>
              <a:sym typeface="Arial"/>
            </a:endParaRPr>
          </a:p>
        </p:txBody>
      </p:sp>
      <p:sp>
        <p:nvSpPr>
          <p:cNvPr id="164" name="Shape 164"/>
          <p:cNvSpPr/>
          <p:nvPr/>
        </p:nvSpPr>
        <p:spPr>
          <a:xfrm>
            <a:off x="3060503" y="1383694"/>
            <a:ext cx="5480859" cy="684000"/>
          </a:xfrm>
          <a:prstGeom prst="rect">
            <a:avLst/>
          </a:prstGeom>
          <a:no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r>
              <a:rPr lang="en-US" dirty="0" smtClean="0">
                <a:solidFill>
                  <a:srgbClr val="595959"/>
                </a:solidFill>
              </a:rPr>
              <a:t>Write your program on the editor provided.</a:t>
            </a:r>
            <a:endParaRPr dirty="0">
              <a:solidFill>
                <a:srgbClr val="595959"/>
              </a:solidFill>
              <a:sym typeface="Arial"/>
            </a:endParaRPr>
          </a:p>
        </p:txBody>
      </p:sp>
      <p:grpSp>
        <p:nvGrpSpPr>
          <p:cNvPr id="165" name="Shape 165"/>
          <p:cNvGrpSpPr/>
          <p:nvPr/>
        </p:nvGrpSpPr>
        <p:grpSpPr>
          <a:xfrm>
            <a:off x="3263981" y="1447862"/>
            <a:ext cx="5040559" cy="559668"/>
            <a:chOff x="2175371" y="1762964"/>
            <a:chExt cx="5040559" cy="559668"/>
          </a:xfrm>
        </p:grpSpPr>
        <p:sp>
          <p:nvSpPr>
            <p:cNvPr id="166" name="Shape 166"/>
            <p:cNvSpPr/>
            <p:nvPr/>
          </p:nvSpPr>
          <p:spPr>
            <a:xfrm>
              <a:off x="2175371" y="1762964"/>
              <a:ext cx="5040559" cy="322658"/>
            </a:xfrm>
            <a:prstGeom prst="round2SameRect">
              <a:avLst>
                <a:gd name="adj1" fmla="val 16667"/>
                <a:gd name="adj2" fmla="val 0"/>
              </a:avLst>
            </a:prstGeom>
            <a:noFill/>
            <a:ln>
              <a:noFill/>
            </a:ln>
          </p:spPr>
          <p:txBody>
            <a:bodyPr lIns="91425" tIns="45700" rIns="91425" bIns="45700" anchor="t" anchorCtr="0">
              <a:noAutofit/>
            </a:bodyPr>
            <a:lstStyle/>
            <a:p>
              <a:pPr marL="0" marR="0" lvl="0" indent="0" algn="l" rtl="0">
                <a:spcBef>
                  <a:spcPts val="0"/>
                </a:spcBef>
                <a:buSzPct val="25000"/>
                <a:buNone/>
              </a:pPr>
              <a:r>
                <a:rPr lang="en-US" sz="1400" b="1" dirty="0" smtClean="0">
                  <a:solidFill>
                    <a:srgbClr val="595959"/>
                  </a:solidFill>
                  <a:latin typeface="Arial"/>
                  <a:ea typeface="Arial"/>
                  <a:cs typeface="Arial"/>
                  <a:sym typeface="Arial"/>
                </a:rPr>
                <a:t>Write</a:t>
              </a:r>
              <a:endParaRPr lang="en" sz="1400" b="1" dirty="0">
                <a:solidFill>
                  <a:srgbClr val="595959"/>
                </a:solidFill>
                <a:latin typeface="Arial"/>
                <a:ea typeface="Arial"/>
                <a:cs typeface="Arial"/>
                <a:sym typeface="Arial"/>
              </a:endParaRPr>
            </a:p>
          </p:txBody>
        </p:sp>
        <p:sp>
          <p:nvSpPr>
            <p:cNvPr id="167" name="Shape 167"/>
            <p:cNvSpPr/>
            <p:nvPr/>
          </p:nvSpPr>
          <p:spPr>
            <a:xfrm>
              <a:off x="2175371" y="2032239"/>
              <a:ext cx="5040559" cy="290393"/>
            </a:xfrm>
            <a:prstGeom prst="round2SameRect">
              <a:avLst>
                <a:gd name="adj1" fmla="val 16667"/>
                <a:gd name="adj2" fmla="val 0"/>
              </a:avLst>
            </a:prstGeom>
            <a:noFill/>
            <a:ln>
              <a:noFill/>
            </a:ln>
          </p:spPr>
          <p:txBody>
            <a:bodyPr lIns="91425" tIns="45700" rIns="91425" bIns="45700" anchor="t" anchorCtr="0">
              <a:noAutofit/>
            </a:bodyPr>
            <a:lstStyle/>
            <a:p>
              <a:pPr marL="0" marR="0" lvl="0" indent="0" algn="l" rtl="0">
                <a:spcBef>
                  <a:spcPts val="0"/>
                </a:spcBef>
                <a:buSzPct val="25000"/>
                <a:buNone/>
              </a:pPr>
              <a:endParaRPr lang="en" sz="1200" dirty="0">
                <a:solidFill>
                  <a:srgbClr val="595959"/>
                </a:solidFill>
                <a:latin typeface="Arial"/>
                <a:ea typeface="Arial"/>
                <a:cs typeface="Arial"/>
                <a:sym typeface="Arial"/>
              </a:endParaRPr>
            </a:p>
          </p:txBody>
        </p:sp>
      </p:grpSp>
      <p:sp>
        <p:nvSpPr>
          <p:cNvPr id="168" name="Shape 168"/>
          <p:cNvSpPr/>
          <p:nvPr/>
        </p:nvSpPr>
        <p:spPr>
          <a:xfrm rot="-5400000">
            <a:off x="2096801" y="1250137"/>
            <a:ext cx="838983" cy="792087"/>
          </a:xfrm>
          <a:prstGeom prst="chevron">
            <a:avLst>
              <a:gd name="adj" fmla="val 33915"/>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169" name="Shape 169"/>
          <p:cNvSpPr txBox="1"/>
          <p:nvPr/>
        </p:nvSpPr>
        <p:spPr>
          <a:xfrm>
            <a:off x="2239223" y="1341441"/>
            <a:ext cx="554142"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 sz="2400" b="1">
                <a:solidFill>
                  <a:schemeClr val="lt1"/>
                </a:solidFill>
                <a:latin typeface="Arial"/>
                <a:ea typeface="Arial"/>
                <a:cs typeface="Arial"/>
                <a:sym typeface="Arial"/>
              </a:rPr>
              <a:t>01</a:t>
            </a:r>
          </a:p>
        </p:txBody>
      </p:sp>
      <p:sp>
        <p:nvSpPr>
          <p:cNvPr id="170" name="Shape 170"/>
          <p:cNvSpPr/>
          <p:nvPr/>
        </p:nvSpPr>
        <p:spPr>
          <a:xfrm>
            <a:off x="950151" y="421885"/>
            <a:ext cx="726841" cy="1121398"/>
          </a:xfrm>
          <a:custGeom>
            <a:avLst/>
            <a:gdLst/>
            <a:ahLst/>
            <a:cxnLst/>
            <a:rect l="0" t="0" r="0" b="0"/>
            <a:pathLst>
              <a:path w="120000" h="120000" extrusionOk="0">
                <a:moveTo>
                  <a:pt x="39016" y="112305"/>
                </a:moveTo>
                <a:lnTo>
                  <a:pt x="81770" y="112305"/>
                </a:lnTo>
                <a:cubicBezTo>
                  <a:pt x="81076" y="113917"/>
                  <a:pt x="80562" y="115484"/>
                  <a:pt x="80117" y="116981"/>
                </a:cubicBezTo>
                <a:lnTo>
                  <a:pt x="40491" y="116931"/>
                </a:lnTo>
                <a:close/>
                <a:moveTo>
                  <a:pt x="60000" y="21813"/>
                </a:moveTo>
                <a:cubicBezTo>
                  <a:pt x="66254" y="21813"/>
                  <a:pt x="71325" y="25099"/>
                  <a:pt x="71325" y="29153"/>
                </a:cubicBezTo>
                <a:cubicBezTo>
                  <a:pt x="71325" y="33208"/>
                  <a:pt x="66254" y="36494"/>
                  <a:pt x="60000" y="36494"/>
                </a:cubicBezTo>
                <a:cubicBezTo>
                  <a:pt x="53745" y="36494"/>
                  <a:pt x="48674" y="33208"/>
                  <a:pt x="48674" y="29153"/>
                </a:cubicBezTo>
                <a:cubicBezTo>
                  <a:pt x="48674" y="25099"/>
                  <a:pt x="53745" y="21813"/>
                  <a:pt x="60000" y="21813"/>
                </a:cubicBezTo>
                <a:close/>
                <a:moveTo>
                  <a:pt x="60000" y="14472"/>
                </a:moveTo>
                <a:cubicBezTo>
                  <a:pt x="47490" y="14472"/>
                  <a:pt x="37348" y="21045"/>
                  <a:pt x="37348" y="29153"/>
                </a:cubicBezTo>
                <a:cubicBezTo>
                  <a:pt x="37348" y="37262"/>
                  <a:pt x="47490" y="43835"/>
                  <a:pt x="60000" y="43835"/>
                </a:cubicBezTo>
                <a:cubicBezTo>
                  <a:pt x="72509" y="43835"/>
                  <a:pt x="82651" y="37262"/>
                  <a:pt x="82651" y="29153"/>
                </a:cubicBezTo>
                <a:cubicBezTo>
                  <a:pt x="82651" y="21045"/>
                  <a:pt x="72509" y="14472"/>
                  <a:pt x="60000" y="14472"/>
                </a:cubicBezTo>
                <a:close/>
                <a:moveTo>
                  <a:pt x="32392" y="0"/>
                </a:moveTo>
                <a:cubicBezTo>
                  <a:pt x="49580" y="6276"/>
                  <a:pt x="70533" y="6361"/>
                  <a:pt x="87825" y="227"/>
                </a:cubicBezTo>
                <a:cubicBezTo>
                  <a:pt x="106520" y="26870"/>
                  <a:pt x="101630" y="55853"/>
                  <a:pt x="93386" y="80236"/>
                </a:cubicBezTo>
                <a:lnTo>
                  <a:pt x="120000" y="96787"/>
                </a:lnTo>
                <a:lnTo>
                  <a:pt x="115644" y="119136"/>
                </a:lnTo>
                <a:lnTo>
                  <a:pt x="84320" y="105096"/>
                </a:lnTo>
                <a:lnTo>
                  <a:pt x="83089" y="108576"/>
                </a:lnTo>
                <a:lnTo>
                  <a:pt x="37682" y="108576"/>
                </a:lnTo>
                <a:cubicBezTo>
                  <a:pt x="37344" y="107593"/>
                  <a:pt x="36965" y="106588"/>
                  <a:pt x="36573" y="105560"/>
                </a:cubicBezTo>
                <a:lnTo>
                  <a:pt x="4355" y="120000"/>
                </a:lnTo>
                <a:lnTo>
                  <a:pt x="0" y="97651"/>
                </a:lnTo>
                <a:lnTo>
                  <a:pt x="26858" y="80948"/>
                </a:lnTo>
                <a:lnTo>
                  <a:pt x="26933" y="81102"/>
                </a:lnTo>
                <a:lnTo>
                  <a:pt x="27386" y="80145"/>
                </a:lnTo>
                <a:cubicBezTo>
                  <a:pt x="19373" y="55834"/>
                  <a:pt x="14457" y="26421"/>
                  <a:pt x="32392" y="0"/>
                </a:cubicBezTo>
                <a:close/>
              </a:path>
            </a:pathLst>
          </a:cu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71" name="Shape 171"/>
          <p:cNvSpPr/>
          <p:nvPr/>
        </p:nvSpPr>
        <p:spPr>
          <a:xfrm>
            <a:off x="1207294" y="2703006"/>
            <a:ext cx="189466" cy="2440492"/>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172" name="Shape 172"/>
          <p:cNvSpPr/>
          <p:nvPr/>
        </p:nvSpPr>
        <p:spPr>
          <a:xfrm>
            <a:off x="1164434" y="190079"/>
            <a:ext cx="298274" cy="244742"/>
          </a:xfrm>
          <a:custGeom>
            <a:avLst/>
            <a:gdLst/>
            <a:ahLst/>
            <a:cxnLst/>
            <a:rect l="0" t="0" r="0" b="0"/>
            <a:pathLst>
              <a:path w="120000" h="120000" extrusionOk="0">
                <a:moveTo>
                  <a:pt x="59272" y="0"/>
                </a:moveTo>
                <a:cubicBezTo>
                  <a:pt x="85419" y="32159"/>
                  <a:pt x="105352" y="66120"/>
                  <a:pt x="120000" y="101283"/>
                </a:cubicBezTo>
                <a:cubicBezTo>
                  <a:pt x="82642" y="126647"/>
                  <a:pt x="37113" y="126193"/>
                  <a:pt x="0" y="100157"/>
                </a:cubicBezTo>
                <a:cubicBezTo>
                  <a:pt x="14227" y="65031"/>
                  <a:pt x="33664" y="31387"/>
                  <a:pt x="59272" y="0"/>
                </a:cubicBezTo>
                <a:close/>
              </a:path>
            </a:pathLst>
          </a:custGeom>
          <a:solidFill>
            <a:srgbClr val="ED1C24"/>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73" name="Shape 173"/>
          <p:cNvSpPr/>
          <p:nvPr/>
        </p:nvSpPr>
        <p:spPr>
          <a:xfrm>
            <a:off x="3060503" y="2249403"/>
            <a:ext cx="5480859" cy="684000"/>
          </a:xfrm>
          <a:prstGeom prst="rect">
            <a:avLst/>
          </a:prstGeom>
          <a:no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rgbClr val="595959"/>
              </a:solidFill>
              <a:latin typeface="Arial"/>
              <a:ea typeface="Arial"/>
              <a:cs typeface="Arial"/>
              <a:sym typeface="Arial"/>
            </a:endParaRPr>
          </a:p>
        </p:txBody>
      </p:sp>
      <p:grpSp>
        <p:nvGrpSpPr>
          <p:cNvPr id="174" name="Shape 174"/>
          <p:cNvGrpSpPr/>
          <p:nvPr/>
        </p:nvGrpSpPr>
        <p:grpSpPr>
          <a:xfrm>
            <a:off x="3263981" y="2313572"/>
            <a:ext cx="5040559" cy="559668"/>
            <a:chOff x="2175371" y="1762964"/>
            <a:chExt cx="5040559" cy="559668"/>
          </a:xfrm>
        </p:grpSpPr>
        <p:sp>
          <p:nvSpPr>
            <p:cNvPr id="175" name="Shape 175"/>
            <p:cNvSpPr/>
            <p:nvPr/>
          </p:nvSpPr>
          <p:spPr>
            <a:xfrm>
              <a:off x="2175371" y="1762964"/>
              <a:ext cx="5040559" cy="322658"/>
            </a:xfrm>
            <a:prstGeom prst="round2SameRect">
              <a:avLst>
                <a:gd name="adj1" fmla="val 16667"/>
                <a:gd name="adj2" fmla="val 0"/>
              </a:avLst>
            </a:prstGeom>
            <a:noFill/>
            <a:ln>
              <a:noFill/>
            </a:ln>
          </p:spPr>
          <p:txBody>
            <a:bodyPr lIns="91425" tIns="45700" rIns="91425" bIns="45700" anchor="t" anchorCtr="0">
              <a:noAutofit/>
            </a:bodyPr>
            <a:lstStyle/>
            <a:p>
              <a:pPr marL="0" marR="0" lvl="0" indent="0" algn="l" rtl="0">
                <a:spcBef>
                  <a:spcPts val="0"/>
                </a:spcBef>
                <a:buSzPct val="25000"/>
                <a:buNone/>
              </a:pPr>
              <a:r>
                <a:rPr lang="en-US" sz="1400" b="1" dirty="0" smtClean="0">
                  <a:solidFill>
                    <a:srgbClr val="595959"/>
                  </a:solidFill>
                  <a:latin typeface="Arial"/>
                  <a:ea typeface="Arial"/>
                  <a:cs typeface="Arial"/>
                  <a:sym typeface="Arial"/>
                </a:rPr>
                <a:t>Compile</a:t>
              </a:r>
              <a:endParaRPr lang="en" sz="1400" b="1" dirty="0">
                <a:solidFill>
                  <a:srgbClr val="595959"/>
                </a:solidFill>
                <a:latin typeface="Arial"/>
                <a:ea typeface="Arial"/>
                <a:cs typeface="Arial"/>
                <a:sym typeface="Arial"/>
              </a:endParaRPr>
            </a:p>
          </p:txBody>
        </p:sp>
        <p:sp>
          <p:nvSpPr>
            <p:cNvPr id="176" name="Shape 176"/>
            <p:cNvSpPr/>
            <p:nvPr/>
          </p:nvSpPr>
          <p:spPr>
            <a:xfrm>
              <a:off x="2175371" y="2032239"/>
              <a:ext cx="5040559" cy="290393"/>
            </a:xfrm>
            <a:prstGeom prst="round2SameRect">
              <a:avLst>
                <a:gd name="adj1" fmla="val 16667"/>
                <a:gd name="adj2" fmla="val 0"/>
              </a:avLst>
            </a:prstGeom>
            <a:noFill/>
            <a:ln>
              <a:noFill/>
            </a:ln>
          </p:spPr>
          <p:txBody>
            <a:bodyPr lIns="91425" tIns="45700" rIns="91425" bIns="45700" anchor="t" anchorCtr="0">
              <a:noAutofit/>
            </a:bodyPr>
            <a:lstStyle/>
            <a:p>
              <a:pPr marL="0" marR="0" lvl="0" indent="0" algn="l" rtl="0">
                <a:spcBef>
                  <a:spcPts val="0"/>
                </a:spcBef>
                <a:buSzPct val="25000"/>
                <a:buNone/>
              </a:pPr>
              <a:endParaRPr lang="en" sz="1200" dirty="0">
                <a:solidFill>
                  <a:srgbClr val="595959"/>
                </a:solidFill>
                <a:latin typeface="Arial"/>
                <a:ea typeface="Arial"/>
                <a:cs typeface="Arial"/>
                <a:sym typeface="Arial"/>
              </a:endParaRPr>
            </a:p>
          </p:txBody>
        </p:sp>
      </p:grpSp>
      <p:sp>
        <p:nvSpPr>
          <p:cNvPr id="177" name="Shape 177"/>
          <p:cNvSpPr/>
          <p:nvPr/>
        </p:nvSpPr>
        <p:spPr>
          <a:xfrm rot="-5400000">
            <a:off x="2096801" y="2115847"/>
            <a:ext cx="838983" cy="792087"/>
          </a:xfrm>
          <a:prstGeom prst="chevron">
            <a:avLst>
              <a:gd name="adj" fmla="val 33915"/>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178" name="Shape 178"/>
          <p:cNvSpPr txBox="1"/>
          <p:nvPr/>
        </p:nvSpPr>
        <p:spPr>
          <a:xfrm>
            <a:off x="2239223" y="2207150"/>
            <a:ext cx="554142"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 sz="2400" b="1">
                <a:solidFill>
                  <a:schemeClr val="lt1"/>
                </a:solidFill>
                <a:latin typeface="Arial"/>
                <a:ea typeface="Arial"/>
                <a:cs typeface="Arial"/>
                <a:sym typeface="Arial"/>
              </a:rPr>
              <a:t>02</a:t>
            </a:r>
          </a:p>
        </p:txBody>
      </p:sp>
      <p:sp>
        <p:nvSpPr>
          <p:cNvPr id="179" name="Shape 179"/>
          <p:cNvSpPr/>
          <p:nvPr/>
        </p:nvSpPr>
        <p:spPr>
          <a:xfrm>
            <a:off x="3060503" y="3115114"/>
            <a:ext cx="5480859" cy="684000"/>
          </a:xfrm>
          <a:prstGeom prst="rect">
            <a:avLst/>
          </a:prstGeom>
          <a:no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rgbClr val="595959"/>
              </a:solidFill>
              <a:latin typeface="Arial"/>
              <a:ea typeface="Arial"/>
              <a:cs typeface="Arial"/>
              <a:sym typeface="Arial"/>
            </a:endParaRPr>
          </a:p>
        </p:txBody>
      </p:sp>
      <p:grpSp>
        <p:nvGrpSpPr>
          <p:cNvPr id="180" name="Shape 180"/>
          <p:cNvGrpSpPr/>
          <p:nvPr/>
        </p:nvGrpSpPr>
        <p:grpSpPr>
          <a:xfrm>
            <a:off x="3263981" y="3179282"/>
            <a:ext cx="5040559" cy="559668"/>
            <a:chOff x="2175371" y="1762964"/>
            <a:chExt cx="5040559" cy="559668"/>
          </a:xfrm>
        </p:grpSpPr>
        <p:sp>
          <p:nvSpPr>
            <p:cNvPr id="181" name="Shape 181"/>
            <p:cNvSpPr/>
            <p:nvPr/>
          </p:nvSpPr>
          <p:spPr>
            <a:xfrm>
              <a:off x="2175371" y="1762964"/>
              <a:ext cx="5040559" cy="322658"/>
            </a:xfrm>
            <a:prstGeom prst="round2SameRect">
              <a:avLst>
                <a:gd name="adj1" fmla="val 16667"/>
                <a:gd name="adj2" fmla="val 0"/>
              </a:avLst>
            </a:prstGeom>
            <a:noFill/>
            <a:ln>
              <a:noFill/>
            </a:ln>
          </p:spPr>
          <p:txBody>
            <a:bodyPr lIns="91425" tIns="45700" rIns="91425" bIns="45700" anchor="t" anchorCtr="0">
              <a:noAutofit/>
            </a:bodyPr>
            <a:lstStyle/>
            <a:p>
              <a:pPr marL="0" marR="0" lvl="0" indent="0" algn="l" rtl="0">
                <a:spcBef>
                  <a:spcPts val="0"/>
                </a:spcBef>
                <a:buSzPct val="25000"/>
                <a:buNone/>
              </a:pPr>
              <a:r>
                <a:rPr lang="en-US" sz="1400" b="1" dirty="0" smtClean="0">
                  <a:solidFill>
                    <a:srgbClr val="595959"/>
                  </a:solidFill>
                  <a:latin typeface="Arial"/>
                  <a:ea typeface="Arial"/>
                  <a:cs typeface="Arial"/>
                  <a:sym typeface="Arial"/>
                </a:rPr>
                <a:t>Run</a:t>
              </a:r>
              <a:endParaRPr lang="en" sz="1400" b="1" dirty="0">
                <a:solidFill>
                  <a:srgbClr val="595959"/>
                </a:solidFill>
                <a:latin typeface="Arial"/>
                <a:ea typeface="Arial"/>
                <a:cs typeface="Arial"/>
                <a:sym typeface="Arial"/>
              </a:endParaRPr>
            </a:p>
          </p:txBody>
        </p:sp>
        <p:sp>
          <p:nvSpPr>
            <p:cNvPr id="182" name="Shape 182"/>
            <p:cNvSpPr/>
            <p:nvPr/>
          </p:nvSpPr>
          <p:spPr>
            <a:xfrm>
              <a:off x="2175371" y="2032239"/>
              <a:ext cx="5040559" cy="290393"/>
            </a:xfrm>
            <a:prstGeom prst="round2SameRect">
              <a:avLst>
                <a:gd name="adj1" fmla="val 16667"/>
                <a:gd name="adj2" fmla="val 0"/>
              </a:avLst>
            </a:prstGeom>
            <a:noFill/>
            <a:ln>
              <a:noFill/>
            </a:ln>
          </p:spPr>
          <p:txBody>
            <a:bodyPr lIns="91425" tIns="45700" rIns="91425" bIns="45700" anchor="t" anchorCtr="0">
              <a:noAutofit/>
            </a:bodyPr>
            <a:lstStyle/>
            <a:p>
              <a:pPr marL="0" marR="0" lvl="0" indent="0" algn="l" rtl="0">
                <a:spcBef>
                  <a:spcPts val="0"/>
                </a:spcBef>
                <a:buSzPct val="25000"/>
                <a:buNone/>
              </a:pPr>
              <a:endParaRPr lang="en" sz="1200" dirty="0">
                <a:solidFill>
                  <a:srgbClr val="595959"/>
                </a:solidFill>
                <a:latin typeface="Arial"/>
                <a:ea typeface="Arial"/>
                <a:cs typeface="Arial"/>
                <a:sym typeface="Arial"/>
              </a:endParaRPr>
            </a:p>
          </p:txBody>
        </p:sp>
      </p:grpSp>
      <p:sp>
        <p:nvSpPr>
          <p:cNvPr id="183" name="Shape 183"/>
          <p:cNvSpPr/>
          <p:nvPr/>
        </p:nvSpPr>
        <p:spPr>
          <a:xfrm rot="-5400000">
            <a:off x="2096801" y="2981556"/>
            <a:ext cx="838983" cy="792087"/>
          </a:xfrm>
          <a:prstGeom prst="chevron">
            <a:avLst>
              <a:gd name="adj" fmla="val 33915"/>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184" name="Shape 184"/>
          <p:cNvSpPr txBox="1"/>
          <p:nvPr/>
        </p:nvSpPr>
        <p:spPr>
          <a:xfrm>
            <a:off x="2239223" y="3072860"/>
            <a:ext cx="554142"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 sz="2400" b="1">
                <a:solidFill>
                  <a:schemeClr val="lt1"/>
                </a:solidFill>
                <a:latin typeface="Arial"/>
                <a:ea typeface="Arial"/>
                <a:cs typeface="Arial"/>
                <a:sym typeface="Arial"/>
              </a:rPr>
              <a:t>03</a:t>
            </a:r>
          </a:p>
        </p:txBody>
      </p:sp>
      <p:sp>
        <p:nvSpPr>
          <p:cNvPr id="185" name="Shape 185"/>
          <p:cNvSpPr/>
          <p:nvPr/>
        </p:nvSpPr>
        <p:spPr>
          <a:xfrm>
            <a:off x="3060503" y="3980823"/>
            <a:ext cx="5480859" cy="684000"/>
          </a:xfrm>
          <a:prstGeom prst="rect">
            <a:avLst/>
          </a:prstGeom>
          <a:no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rgbClr val="595959"/>
              </a:solidFill>
              <a:latin typeface="Arial"/>
              <a:ea typeface="Arial"/>
              <a:cs typeface="Arial"/>
              <a:sym typeface="Arial"/>
            </a:endParaRPr>
          </a:p>
        </p:txBody>
      </p:sp>
      <p:grpSp>
        <p:nvGrpSpPr>
          <p:cNvPr id="186" name="Shape 186"/>
          <p:cNvGrpSpPr/>
          <p:nvPr/>
        </p:nvGrpSpPr>
        <p:grpSpPr>
          <a:xfrm>
            <a:off x="3263981" y="4044991"/>
            <a:ext cx="5244037" cy="488712"/>
            <a:chOff x="2175371" y="1762964"/>
            <a:chExt cx="5244037" cy="488712"/>
          </a:xfrm>
        </p:grpSpPr>
        <p:sp>
          <p:nvSpPr>
            <p:cNvPr id="187" name="Shape 187"/>
            <p:cNvSpPr/>
            <p:nvPr/>
          </p:nvSpPr>
          <p:spPr>
            <a:xfrm>
              <a:off x="2175371" y="1762964"/>
              <a:ext cx="5040559" cy="322658"/>
            </a:xfrm>
            <a:prstGeom prst="round2SameRect">
              <a:avLst>
                <a:gd name="adj1" fmla="val 16667"/>
                <a:gd name="adj2" fmla="val 0"/>
              </a:avLst>
            </a:prstGeom>
            <a:noFill/>
            <a:ln>
              <a:noFill/>
            </a:ln>
          </p:spPr>
          <p:txBody>
            <a:bodyPr lIns="91425" tIns="45700" rIns="91425" bIns="45700" anchor="t" anchorCtr="0">
              <a:noAutofit/>
            </a:bodyPr>
            <a:lstStyle/>
            <a:p>
              <a:pPr marL="0" marR="0" lvl="0" indent="0" algn="l" rtl="0">
                <a:spcBef>
                  <a:spcPts val="0"/>
                </a:spcBef>
                <a:buSzPct val="25000"/>
                <a:buNone/>
              </a:pPr>
              <a:r>
                <a:rPr lang="en-US" sz="1400" b="1" dirty="0" smtClean="0">
                  <a:solidFill>
                    <a:srgbClr val="595959"/>
                  </a:solidFill>
                  <a:latin typeface="Arial"/>
                  <a:ea typeface="Arial"/>
                  <a:cs typeface="Arial"/>
                  <a:sym typeface="Arial"/>
                </a:rPr>
                <a:t>See the Result!!!</a:t>
              </a:r>
              <a:endParaRPr lang="en" sz="1400" b="1" dirty="0">
                <a:solidFill>
                  <a:srgbClr val="595959"/>
                </a:solidFill>
                <a:latin typeface="Arial"/>
                <a:ea typeface="Arial"/>
                <a:cs typeface="Arial"/>
                <a:sym typeface="Arial"/>
              </a:endParaRPr>
            </a:p>
          </p:txBody>
        </p:sp>
        <p:sp>
          <p:nvSpPr>
            <p:cNvPr id="188" name="Shape 188"/>
            <p:cNvSpPr/>
            <p:nvPr/>
          </p:nvSpPr>
          <p:spPr>
            <a:xfrm>
              <a:off x="2378849" y="1961283"/>
              <a:ext cx="5040559" cy="290393"/>
            </a:xfrm>
            <a:prstGeom prst="round2SameRect">
              <a:avLst>
                <a:gd name="adj1" fmla="val 16667"/>
                <a:gd name="adj2" fmla="val 0"/>
              </a:avLst>
            </a:prstGeom>
            <a:noFill/>
            <a:ln>
              <a:noFill/>
            </a:ln>
          </p:spPr>
          <p:txBody>
            <a:bodyPr lIns="91425" tIns="45700" rIns="91425" bIns="45700" anchor="t" anchorCtr="0">
              <a:noAutofit/>
            </a:bodyPr>
            <a:lstStyle/>
            <a:p>
              <a:pPr marL="0" marR="0" lvl="0" indent="0" algn="l" rtl="0">
                <a:spcBef>
                  <a:spcPts val="0"/>
                </a:spcBef>
                <a:buSzPct val="25000"/>
                <a:buNone/>
              </a:pPr>
              <a:r>
                <a:rPr lang="en-US" dirty="0" smtClean="0">
                  <a:solidFill>
                    <a:srgbClr val="595959"/>
                  </a:solidFill>
                </a:rPr>
                <a:t>Observe the result of the program you wrote in the console </a:t>
              </a:r>
              <a:endParaRPr lang="en" dirty="0">
                <a:solidFill>
                  <a:srgbClr val="595959"/>
                </a:solidFill>
                <a:sym typeface="Arial"/>
              </a:endParaRPr>
            </a:p>
          </p:txBody>
        </p:sp>
      </p:grpSp>
      <p:sp>
        <p:nvSpPr>
          <p:cNvPr id="189" name="Shape 189"/>
          <p:cNvSpPr/>
          <p:nvPr/>
        </p:nvSpPr>
        <p:spPr>
          <a:xfrm rot="-5400000">
            <a:off x="2096801" y="3847267"/>
            <a:ext cx="838983" cy="792087"/>
          </a:xfrm>
          <a:prstGeom prst="chevron">
            <a:avLst>
              <a:gd name="adj" fmla="val 33915"/>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190" name="Shape 190"/>
          <p:cNvSpPr txBox="1"/>
          <p:nvPr/>
        </p:nvSpPr>
        <p:spPr>
          <a:xfrm>
            <a:off x="2239223" y="3938571"/>
            <a:ext cx="554142"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 sz="2400" b="1">
                <a:solidFill>
                  <a:schemeClr val="lt1"/>
                </a:solidFill>
                <a:latin typeface="Arial"/>
                <a:ea typeface="Arial"/>
                <a:cs typeface="Arial"/>
                <a:sym typeface="Arial"/>
              </a:rPr>
              <a:t>04</a:t>
            </a:r>
          </a:p>
        </p:txBody>
      </p:sp>
      <p:sp>
        <p:nvSpPr>
          <p:cNvPr id="2" name="TextBox 1"/>
          <p:cNvSpPr txBox="1"/>
          <p:nvPr/>
        </p:nvSpPr>
        <p:spPr>
          <a:xfrm>
            <a:off x="4032659" y="2505095"/>
            <a:ext cx="3536546" cy="307777"/>
          </a:xfrm>
          <a:prstGeom prst="rect">
            <a:avLst/>
          </a:prstGeom>
          <a:noFill/>
        </p:spPr>
        <p:txBody>
          <a:bodyPr wrap="none" rtlCol="0">
            <a:spAutoFit/>
          </a:bodyPr>
          <a:lstStyle/>
          <a:p>
            <a:r>
              <a:rPr lang="en-US" dirty="0" smtClean="0">
                <a:solidFill>
                  <a:schemeClr val="tx1">
                    <a:lumMod val="65000"/>
                    <a:lumOff val="35000"/>
                  </a:schemeClr>
                </a:solidFill>
              </a:rPr>
              <a:t>Press the  button on the console provided.</a:t>
            </a:r>
            <a:endParaRPr lang="en-US" dirty="0">
              <a:solidFill>
                <a:schemeClr val="tx1">
                  <a:lumMod val="65000"/>
                  <a:lumOff val="35000"/>
                </a:schemeClr>
              </a:solidFill>
            </a:endParaRPr>
          </a:p>
        </p:txBody>
      </p:sp>
      <p:sp>
        <p:nvSpPr>
          <p:cNvPr id="3" name="Rectangle 2"/>
          <p:cNvSpPr/>
          <p:nvPr/>
        </p:nvSpPr>
        <p:spPr>
          <a:xfrm>
            <a:off x="4032659" y="3340795"/>
            <a:ext cx="3536546" cy="307777"/>
          </a:xfrm>
          <a:prstGeom prst="rect">
            <a:avLst/>
          </a:prstGeom>
        </p:spPr>
        <p:txBody>
          <a:bodyPr wrap="none">
            <a:spAutoFit/>
          </a:bodyPr>
          <a:lstStyle/>
          <a:p>
            <a:r>
              <a:rPr lang="en-US" dirty="0">
                <a:solidFill>
                  <a:schemeClr val="tx1">
                    <a:lumMod val="65000"/>
                    <a:lumOff val="35000"/>
                  </a:schemeClr>
                </a:solidFill>
              </a:rPr>
              <a:t>Press the  button on the console provided.</a:t>
            </a:r>
          </a:p>
        </p:txBody>
      </p:sp>
    </p:spTree>
    <p:extLst>
      <p:ext uri="{BB962C8B-B14F-4D97-AF65-F5344CB8AC3E}">
        <p14:creationId xmlns:p14="http://schemas.microsoft.com/office/powerpoint/2010/main" val="4566786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pSp>
        <p:nvGrpSpPr>
          <p:cNvPr id="325" name="Shape 325"/>
          <p:cNvGrpSpPr/>
          <p:nvPr/>
        </p:nvGrpSpPr>
        <p:grpSpPr>
          <a:xfrm>
            <a:off x="3543712" y="1573270"/>
            <a:ext cx="1020696" cy="1020696"/>
            <a:chOff x="3623311" y="1131590"/>
            <a:chExt cx="1020696" cy="1020696"/>
          </a:xfrm>
        </p:grpSpPr>
        <p:sp>
          <p:nvSpPr>
            <p:cNvPr id="326" name="Shape 326"/>
            <p:cNvSpPr/>
            <p:nvPr/>
          </p:nvSpPr>
          <p:spPr>
            <a:xfrm rot="5400000">
              <a:off x="3623311" y="1131590"/>
              <a:ext cx="1020696" cy="1020696"/>
            </a:xfrm>
            <a:prstGeom prst="teardrop">
              <a:avLst>
                <a:gd name="adj" fmla="val 10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27" name="Shape 327"/>
            <p:cNvSpPr/>
            <p:nvPr/>
          </p:nvSpPr>
          <p:spPr>
            <a:xfrm>
              <a:off x="3699550" y="1207828"/>
              <a:ext cx="868221" cy="868221"/>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grpSp>
        <p:nvGrpSpPr>
          <p:cNvPr id="328" name="Shape 328"/>
          <p:cNvGrpSpPr/>
          <p:nvPr/>
        </p:nvGrpSpPr>
        <p:grpSpPr>
          <a:xfrm>
            <a:off x="3404294" y="2603213"/>
            <a:ext cx="1020696" cy="1020696"/>
            <a:chOff x="3623311" y="1131590"/>
            <a:chExt cx="1020696" cy="1020696"/>
          </a:xfrm>
        </p:grpSpPr>
        <p:sp>
          <p:nvSpPr>
            <p:cNvPr id="329" name="Shape 329"/>
            <p:cNvSpPr/>
            <p:nvPr/>
          </p:nvSpPr>
          <p:spPr>
            <a:xfrm rot="5400000">
              <a:off x="3623311" y="1131590"/>
              <a:ext cx="1020696" cy="1020696"/>
            </a:xfrm>
            <a:prstGeom prst="teardrop">
              <a:avLst>
                <a:gd name="adj" fmla="val 10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30" name="Shape 330"/>
            <p:cNvSpPr/>
            <p:nvPr/>
          </p:nvSpPr>
          <p:spPr>
            <a:xfrm>
              <a:off x="3699550" y="1207828"/>
              <a:ext cx="868221" cy="868221"/>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grpSp>
        <p:nvGrpSpPr>
          <p:cNvPr id="331" name="Shape 331"/>
          <p:cNvGrpSpPr/>
          <p:nvPr/>
        </p:nvGrpSpPr>
        <p:grpSpPr>
          <a:xfrm>
            <a:off x="3271625" y="3662029"/>
            <a:ext cx="1020696" cy="1020696"/>
            <a:chOff x="3623311" y="1131590"/>
            <a:chExt cx="1020696" cy="1020696"/>
          </a:xfrm>
        </p:grpSpPr>
        <p:sp>
          <p:nvSpPr>
            <p:cNvPr id="332" name="Shape 332"/>
            <p:cNvSpPr/>
            <p:nvPr/>
          </p:nvSpPr>
          <p:spPr>
            <a:xfrm rot="5400000">
              <a:off x="3623311" y="1131590"/>
              <a:ext cx="1020696" cy="1020696"/>
            </a:xfrm>
            <a:prstGeom prst="teardrop">
              <a:avLst>
                <a:gd name="adj" fmla="val 10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33" name="Shape 333"/>
            <p:cNvSpPr/>
            <p:nvPr/>
          </p:nvSpPr>
          <p:spPr>
            <a:xfrm>
              <a:off x="3699550" y="1207828"/>
              <a:ext cx="868221" cy="868221"/>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grpSp>
        <p:nvGrpSpPr>
          <p:cNvPr id="334" name="Shape 334"/>
          <p:cNvGrpSpPr/>
          <p:nvPr/>
        </p:nvGrpSpPr>
        <p:grpSpPr>
          <a:xfrm flipH="1">
            <a:off x="4640647" y="2138934"/>
            <a:ext cx="1020696" cy="1020696"/>
            <a:chOff x="3623311" y="1131590"/>
            <a:chExt cx="1020696" cy="1020696"/>
          </a:xfrm>
        </p:grpSpPr>
        <p:sp>
          <p:nvSpPr>
            <p:cNvPr id="335" name="Shape 335"/>
            <p:cNvSpPr/>
            <p:nvPr/>
          </p:nvSpPr>
          <p:spPr>
            <a:xfrm rot="5400000">
              <a:off x="3623311" y="1131590"/>
              <a:ext cx="1020696" cy="1020696"/>
            </a:xfrm>
            <a:prstGeom prst="teardrop">
              <a:avLst>
                <a:gd name="adj" fmla="val 10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36" name="Shape 336"/>
            <p:cNvSpPr/>
            <p:nvPr/>
          </p:nvSpPr>
          <p:spPr>
            <a:xfrm>
              <a:off x="3699550" y="1207828"/>
              <a:ext cx="868221" cy="868221"/>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grpSp>
        <p:nvGrpSpPr>
          <p:cNvPr id="337" name="Shape 337"/>
          <p:cNvGrpSpPr/>
          <p:nvPr/>
        </p:nvGrpSpPr>
        <p:grpSpPr>
          <a:xfrm flipH="1">
            <a:off x="4768908" y="3333355"/>
            <a:ext cx="1020696" cy="1020696"/>
            <a:chOff x="3623311" y="1131590"/>
            <a:chExt cx="1020696" cy="1020696"/>
          </a:xfrm>
        </p:grpSpPr>
        <p:sp>
          <p:nvSpPr>
            <p:cNvPr id="338" name="Shape 338"/>
            <p:cNvSpPr/>
            <p:nvPr/>
          </p:nvSpPr>
          <p:spPr>
            <a:xfrm rot="5400000">
              <a:off x="3623311" y="1131590"/>
              <a:ext cx="1020696" cy="1020696"/>
            </a:xfrm>
            <a:prstGeom prst="teardrop">
              <a:avLst>
                <a:gd name="adj" fmla="val 10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39" name="Shape 339"/>
            <p:cNvSpPr/>
            <p:nvPr/>
          </p:nvSpPr>
          <p:spPr>
            <a:xfrm>
              <a:off x="3699550" y="1207828"/>
              <a:ext cx="868221" cy="868221"/>
            </a:xfrm>
            <a:prstGeom prst="ellipse">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sp>
        <p:nvSpPr>
          <p:cNvPr id="340" name="Shape 340"/>
          <p:cNvSpPr/>
          <p:nvPr/>
        </p:nvSpPr>
        <p:spPr>
          <a:xfrm>
            <a:off x="4488172" y="2517729"/>
            <a:ext cx="78444" cy="2625770"/>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41" name="Shape 341"/>
          <p:cNvSpPr/>
          <p:nvPr/>
        </p:nvSpPr>
        <p:spPr>
          <a:xfrm>
            <a:off x="4636244" y="3140677"/>
            <a:ext cx="67519" cy="2002822"/>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42" name="Shape 342"/>
          <p:cNvSpPr/>
          <p:nvPr/>
        </p:nvSpPr>
        <p:spPr>
          <a:xfrm>
            <a:off x="4352990" y="3606378"/>
            <a:ext cx="76480" cy="1537122"/>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43" name="Shape 343"/>
          <p:cNvSpPr/>
          <p:nvPr/>
        </p:nvSpPr>
        <p:spPr>
          <a:xfrm>
            <a:off x="4220323" y="4659146"/>
            <a:ext cx="71998" cy="484353"/>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44" name="Shape 344"/>
          <p:cNvSpPr/>
          <p:nvPr/>
        </p:nvSpPr>
        <p:spPr>
          <a:xfrm>
            <a:off x="4768910" y="4354051"/>
            <a:ext cx="72000" cy="789448"/>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365" name="Shape 365"/>
          <p:cNvSpPr txBox="1">
            <a:spLocks noGrp="1"/>
          </p:cNvSpPr>
          <p:nvPr>
            <p:ph type="title"/>
          </p:nvPr>
        </p:nvSpPr>
        <p:spPr>
          <a:xfrm>
            <a:off x="21600" y="160492"/>
            <a:ext cx="9122400" cy="587700"/>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altLang="zh-TW" dirty="0" smtClean="0">
                <a:solidFill>
                  <a:schemeClr val="tx1">
                    <a:lumMod val="75000"/>
                    <a:lumOff val="25000"/>
                  </a:schemeClr>
                </a:solidFill>
              </a:rPr>
              <a:t>Simple</a:t>
            </a:r>
            <a:r>
              <a:rPr lang="zh-TW" altLang="en-US" dirty="0" smtClean="0">
                <a:solidFill>
                  <a:schemeClr val="tx1">
                    <a:lumMod val="75000"/>
                    <a:lumOff val="25000"/>
                  </a:schemeClr>
                </a:solidFill>
              </a:rPr>
              <a:t> </a:t>
            </a:r>
            <a:r>
              <a:rPr lang="en-US" altLang="zh-TW" dirty="0" smtClean="0">
                <a:solidFill>
                  <a:schemeClr val="tx1">
                    <a:lumMod val="75000"/>
                    <a:lumOff val="25000"/>
                  </a:schemeClr>
                </a:solidFill>
              </a:rPr>
              <a:t>Data</a:t>
            </a:r>
            <a:r>
              <a:rPr lang="zh-TW" altLang="en-US" dirty="0" smtClean="0">
                <a:solidFill>
                  <a:schemeClr val="tx1">
                    <a:lumMod val="75000"/>
                    <a:lumOff val="25000"/>
                  </a:schemeClr>
                </a:solidFill>
              </a:rPr>
              <a:t> </a:t>
            </a:r>
            <a:r>
              <a:rPr lang="en-US" altLang="zh-TW" dirty="0" smtClean="0">
                <a:solidFill>
                  <a:schemeClr val="tx1">
                    <a:lumMod val="75000"/>
                    <a:lumOff val="25000"/>
                  </a:schemeClr>
                </a:solidFill>
              </a:rPr>
              <a:t>Types</a:t>
            </a:r>
            <a:endParaRPr lang="en" dirty="0">
              <a:solidFill>
                <a:schemeClr val="tx1">
                  <a:lumMod val="75000"/>
                  <a:lumOff val="25000"/>
                </a:schemeClr>
              </a:solidFill>
            </a:endParaRPr>
          </a:p>
        </p:txBody>
      </p:sp>
      <p:sp>
        <p:nvSpPr>
          <p:cNvPr id="3" name="TextBox 2"/>
          <p:cNvSpPr txBox="1"/>
          <p:nvPr/>
        </p:nvSpPr>
        <p:spPr>
          <a:xfrm>
            <a:off x="3806375" y="1894242"/>
            <a:ext cx="894974" cy="369332"/>
          </a:xfrm>
          <a:prstGeom prst="rect">
            <a:avLst/>
          </a:prstGeom>
          <a:noFill/>
        </p:spPr>
        <p:txBody>
          <a:bodyPr wrap="square" rtlCol="0">
            <a:spAutoFit/>
          </a:bodyPr>
          <a:lstStyle/>
          <a:p>
            <a:r>
              <a:rPr lang="en-US" sz="1800" dirty="0" smtClean="0"/>
              <a:t>int</a:t>
            </a:r>
            <a:endParaRPr lang="en-US" sz="1800" dirty="0"/>
          </a:p>
        </p:txBody>
      </p:sp>
      <p:sp>
        <p:nvSpPr>
          <p:cNvPr id="4" name="TextBox 3"/>
          <p:cNvSpPr txBox="1"/>
          <p:nvPr/>
        </p:nvSpPr>
        <p:spPr>
          <a:xfrm>
            <a:off x="3595904" y="2918353"/>
            <a:ext cx="897171" cy="369332"/>
          </a:xfrm>
          <a:prstGeom prst="rect">
            <a:avLst/>
          </a:prstGeom>
          <a:noFill/>
        </p:spPr>
        <p:txBody>
          <a:bodyPr wrap="square" rtlCol="0">
            <a:spAutoFit/>
          </a:bodyPr>
          <a:lstStyle/>
          <a:p>
            <a:r>
              <a:rPr lang="en-US" sz="1800" dirty="0" smtClean="0"/>
              <a:t>bool</a:t>
            </a:r>
            <a:endParaRPr lang="en-US" sz="1800" dirty="0"/>
          </a:p>
        </p:txBody>
      </p:sp>
      <p:sp>
        <p:nvSpPr>
          <p:cNvPr id="6" name="TextBox 5"/>
          <p:cNvSpPr txBox="1"/>
          <p:nvPr/>
        </p:nvSpPr>
        <p:spPr>
          <a:xfrm>
            <a:off x="3455562" y="3984719"/>
            <a:ext cx="1049153" cy="369332"/>
          </a:xfrm>
          <a:prstGeom prst="rect">
            <a:avLst/>
          </a:prstGeom>
          <a:noFill/>
        </p:spPr>
        <p:txBody>
          <a:bodyPr wrap="square" rtlCol="0">
            <a:spAutoFit/>
          </a:bodyPr>
          <a:lstStyle/>
          <a:p>
            <a:r>
              <a:rPr lang="en-US" sz="1800" dirty="0" smtClean="0"/>
              <a:t>char</a:t>
            </a:r>
            <a:endParaRPr lang="en-US" sz="1800" dirty="0"/>
          </a:p>
        </p:txBody>
      </p:sp>
      <p:sp>
        <p:nvSpPr>
          <p:cNvPr id="8" name="TextBox 7"/>
          <p:cNvSpPr txBox="1"/>
          <p:nvPr/>
        </p:nvSpPr>
        <p:spPr>
          <a:xfrm>
            <a:off x="4737249" y="2464616"/>
            <a:ext cx="1540042" cy="369332"/>
          </a:xfrm>
          <a:prstGeom prst="rect">
            <a:avLst/>
          </a:prstGeom>
          <a:noFill/>
        </p:spPr>
        <p:txBody>
          <a:bodyPr wrap="square" rtlCol="0">
            <a:spAutoFit/>
          </a:bodyPr>
          <a:lstStyle/>
          <a:p>
            <a:r>
              <a:rPr lang="en-US" sz="1800" dirty="0" smtClean="0"/>
              <a:t>double</a:t>
            </a:r>
            <a:endParaRPr lang="en-US" sz="1800" dirty="0"/>
          </a:p>
        </p:txBody>
      </p:sp>
      <p:sp>
        <p:nvSpPr>
          <p:cNvPr id="9" name="TextBox 8"/>
          <p:cNvSpPr txBox="1"/>
          <p:nvPr/>
        </p:nvSpPr>
        <p:spPr>
          <a:xfrm>
            <a:off x="4966433" y="3659036"/>
            <a:ext cx="625642" cy="369332"/>
          </a:xfrm>
          <a:prstGeom prst="rect">
            <a:avLst/>
          </a:prstGeom>
          <a:noFill/>
        </p:spPr>
        <p:txBody>
          <a:bodyPr wrap="square" rtlCol="0">
            <a:spAutoFit/>
          </a:bodyPr>
          <a:lstStyle/>
          <a:p>
            <a:r>
              <a:rPr lang="en-US" sz="1800" dirty="0" smtClean="0"/>
              <a:t>void</a:t>
            </a:r>
            <a:endParaRPr lang="en-US" sz="1800" dirty="0"/>
          </a:p>
        </p:txBody>
      </p:sp>
      <p:sp>
        <p:nvSpPr>
          <p:cNvPr id="10" name="TextBox 9"/>
          <p:cNvSpPr txBox="1"/>
          <p:nvPr/>
        </p:nvSpPr>
        <p:spPr>
          <a:xfrm>
            <a:off x="484089" y="1855256"/>
            <a:ext cx="3059107" cy="461665"/>
          </a:xfrm>
          <a:prstGeom prst="rect">
            <a:avLst/>
          </a:prstGeom>
          <a:noFill/>
        </p:spPr>
        <p:txBody>
          <a:bodyPr wrap="square" rtlCol="0">
            <a:spAutoFit/>
          </a:bodyPr>
          <a:lstStyle/>
          <a:p>
            <a:r>
              <a:rPr lang="en-US" sz="1200" dirty="0" smtClean="0">
                <a:solidFill>
                  <a:schemeClr val="tx1">
                    <a:lumMod val="75000"/>
                    <a:lumOff val="25000"/>
                  </a:schemeClr>
                </a:solidFill>
              </a:rPr>
              <a:t>Integers including all positive and negative integers. E.g. -100,-1,0,1,200</a:t>
            </a:r>
            <a:endParaRPr lang="en-US" sz="1200" dirty="0">
              <a:solidFill>
                <a:schemeClr val="tx1">
                  <a:lumMod val="75000"/>
                  <a:lumOff val="25000"/>
                </a:schemeClr>
              </a:solidFill>
            </a:endParaRPr>
          </a:p>
        </p:txBody>
      </p:sp>
      <p:sp>
        <p:nvSpPr>
          <p:cNvPr id="11" name="Rectangle 10"/>
          <p:cNvSpPr/>
          <p:nvPr/>
        </p:nvSpPr>
        <p:spPr>
          <a:xfrm>
            <a:off x="548296" y="2896270"/>
            <a:ext cx="2930695" cy="646331"/>
          </a:xfrm>
          <a:prstGeom prst="rect">
            <a:avLst/>
          </a:prstGeom>
        </p:spPr>
        <p:txBody>
          <a:bodyPr wrap="square">
            <a:spAutoFit/>
          </a:bodyPr>
          <a:lstStyle/>
          <a:p>
            <a:r>
              <a:rPr lang="en-US" sz="1200" dirty="0" smtClean="0">
                <a:solidFill>
                  <a:schemeClr val="tx1">
                    <a:lumMod val="75000"/>
                    <a:lumOff val="25000"/>
                  </a:schemeClr>
                </a:solidFill>
                <a:latin typeface="+mj-lt"/>
              </a:rPr>
              <a:t>Declare </a:t>
            </a:r>
            <a:r>
              <a:rPr lang="en-US" sz="1200" dirty="0">
                <a:solidFill>
                  <a:schemeClr val="tx1">
                    <a:lumMod val="75000"/>
                    <a:lumOff val="25000"/>
                  </a:schemeClr>
                </a:solidFill>
                <a:latin typeface="+mj-lt"/>
              </a:rPr>
              <a:t>a variable whose value will be set as </a:t>
            </a:r>
            <a:r>
              <a:rPr lang="en-US" sz="1200" dirty="0" smtClean="0">
                <a:solidFill>
                  <a:schemeClr val="tx1">
                    <a:lumMod val="75000"/>
                    <a:lumOff val="25000"/>
                  </a:schemeClr>
                </a:solidFill>
                <a:latin typeface="+mj-lt"/>
              </a:rPr>
              <a:t>true </a:t>
            </a:r>
            <a:r>
              <a:rPr lang="en-US" sz="1200" dirty="0">
                <a:solidFill>
                  <a:schemeClr val="tx1">
                    <a:lumMod val="75000"/>
                    <a:lumOff val="25000"/>
                  </a:schemeClr>
                </a:solidFill>
                <a:latin typeface="+mj-lt"/>
              </a:rPr>
              <a:t>or </a:t>
            </a:r>
            <a:r>
              <a:rPr lang="en-US" sz="1200" dirty="0" smtClean="0">
                <a:solidFill>
                  <a:schemeClr val="tx1">
                    <a:lumMod val="75000"/>
                    <a:lumOff val="25000"/>
                  </a:schemeClr>
                </a:solidFill>
                <a:latin typeface="+mj-lt"/>
              </a:rPr>
              <a:t>false. Either true (1) or false (0).</a:t>
            </a:r>
            <a:endParaRPr lang="en-US" sz="1200" dirty="0">
              <a:solidFill>
                <a:schemeClr val="tx1">
                  <a:lumMod val="75000"/>
                  <a:lumOff val="25000"/>
                </a:schemeClr>
              </a:solidFill>
              <a:latin typeface="+mj-lt"/>
            </a:endParaRPr>
          </a:p>
        </p:txBody>
      </p:sp>
      <p:sp>
        <p:nvSpPr>
          <p:cNvPr id="12" name="Rectangle 11"/>
          <p:cNvSpPr/>
          <p:nvPr/>
        </p:nvSpPr>
        <p:spPr>
          <a:xfrm>
            <a:off x="1081122" y="3957884"/>
            <a:ext cx="2188420" cy="461665"/>
          </a:xfrm>
          <a:prstGeom prst="rect">
            <a:avLst/>
          </a:prstGeom>
        </p:spPr>
        <p:txBody>
          <a:bodyPr wrap="none">
            <a:spAutoFit/>
          </a:bodyPr>
          <a:lstStyle/>
          <a:p>
            <a:r>
              <a:rPr lang="en-US" sz="1200" dirty="0" smtClean="0">
                <a:solidFill>
                  <a:schemeClr val="tx1">
                    <a:lumMod val="75000"/>
                    <a:lumOff val="25000"/>
                  </a:schemeClr>
                </a:solidFill>
                <a:latin typeface="+mn-lt"/>
              </a:rPr>
              <a:t>Represent </a:t>
            </a:r>
            <a:r>
              <a:rPr lang="en-US" sz="1200" dirty="0">
                <a:solidFill>
                  <a:schemeClr val="tx1">
                    <a:lumMod val="75000"/>
                    <a:lumOff val="25000"/>
                  </a:schemeClr>
                </a:solidFill>
                <a:latin typeface="+mn-lt"/>
              </a:rPr>
              <a:t>a single </a:t>
            </a:r>
            <a:r>
              <a:rPr lang="en-US" sz="1200" dirty="0" smtClean="0">
                <a:solidFill>
                  <a:schemeClr val="tx1">
                    <a:lumMod val="75000"/>
                    <a:lumOff val="25000"/>
                  </a:schemeClr>
                </a:solidFill>
                <a:latin typeface="+mn-lt"/>
              </a:rPr>
              <a:t>character.</a:t>
            </a:r>
          </a:p>
          <a:p>
            <a:r>
              <a:rPr lang="en-US" sz="1200" dirty="0">
                <a:solidFill>
                  <a:schemeClr val="tx1">
                    <a:lumMod val="75000"/>
                    <a:lumOff val="25000"/>
                  </a:schemeClr>
                </a:solidFill>
              </a:rPr>
              <a:t>E.g. </a:t>
            </a:r>
            <a:r>
              <a:rPr lang="en-US" sz="1200" dirty="0" smtClean="0">
                <a:solidFill>
                  <a:schemeClr val="tx1">
                    <a:lumMod val="75000"/>
                    <a:lumOff val="25000"/>
                  </a:schemeClr>
                </a:solidFill>
              </a:rPr>
              <a:t>a, e, $, 7</a:t>
            </a:r>
            <a:endParaRPr lang="en-US" sz="1200" dirty="0">
              <a:solidFill>
                <a:schemeClr val="tx1">
                  <a:lumMod val="75000"/>
                  <a:lumOff val="25000"/>
                </a:schemeClr>
              </a:solidFill>
              <a:latin typeface="+mn-lt"/>
            </a:endParaRPr>
          </a:p>
        </p:txBody>
      </p:sp>
      <p:sp>
        <p:nvSpPr>
          <p:cNvPr id="13" name="Rectangle 12"/>
          <p:cNvSpPr/>
          <p:nvPr/>
        </p:nvSpPr>
        <p:spPr>
          <a:xfrm>
            <a:off x="5661340" y="2418449"/>
            <a:ext cx="3045059" cy="461665"/>
          </a:xfrm>
          <a:prstGeom prst="rect">
            <a:avLst/>
          </a:prstGeom>
        </p:spPr>
        <p:txBody>
          <a:bodyPr wrap="square">
            <a:spAutoFit/>
          </a:bodyPr>
          <a:lstStyle/>
          <a:p>
            <a:r>
              <a:rPr lang="en-US" sz="1200" dirty="0" smtClean="0">
                <a:solidFill>
                  <a:schemeClr val="tx1">
                    <a:lumMod val="75000"/>
                    <a:lumOff val="25000"/>
                  </a:schemeClr>
                </a:solidFill>
                <a:latin typeface="Helvetica Neue" charset="0"/>
              </a:rPr>
              <a:t>A </a:t>
            </a:r>
            <a:r>
              <a:rPr lang="en-US" sz="1200" dirty="0">
                <a:solidFill>
                  <a:schemeClr val="tx1">
                    <a:lumMod val="75000"/>
                    <a:lumOff val="25000"/>
                  </a:schemeClr>
                </a:solidFill>
                <a:latin typeface="Helvetica Neue" charset="0"/>
              </a:rPr>
              <a:t>data type that allows the usage of floating point </a:t>
            </a:r>
            <a:r>
              <a:rPr lang="en-US" sz="1200" dirty="0" smtClean="0">
                <a:solidFill>
                  <a:schemeClr val="tx1">
                    <a:lumMod val="75000"/>
                    <a:lumOff val="25000"/>
                  </a:schemeClr>
                </a:solidFill>
                <a:latin typeface="Helvetica Neue" charset="0"/>
              </a:rPr>
              <a:t>numbers. </a:t>
            </a:r>
            <a:r>
              <a:rPr lang="en-US" sz="1200" dirty="0">
                <a:solidFill>
                  <a:schemeClr val="tx1">
                    <a:lumMod val="75000"/>
                    <a:lumOff val="25000"/>
                  </a:schemeClr>
                </a:solidFill>
              </a:rPr>
              <a:t>E.g</a:t>
            </a:r>
            <a:r>
              <a:rPr lang="en-US" sz="1200" dirty="0" smtClean="0">
                <a:solidFill>
                  <a:schemeClr val="tx1">
                    <a:lumMod val="75000"/>
                    <a:lumOff val="25000"/>
                  </a:schemeClr>
                </a:solidFill>
              </a:rPr>
              <a:t>. 1.2, 3.4, 5/4</a:t>
            </a:r>
            <a:endParaRPr lang="en-US" sz="1200" dirty="0">
              <a:solidFill>
                <a:schemeClr val="tx1">
                  <a:lumMod val="75000"/>
                  <a:lumOff val="25000"/>
                </a:schemeClr>
              </a:solidFill>
            </a:endParaRPr>
          </a:p>
        </p:txBody>
      </p:sp>
      <p:sp>
        <p:nvSpPr>
          <p:cNvPr id="14" name="TextBox 13"/>
          <p:cNvSpPr txBox="1"/>
          <p:nvPr/>
        </p:nvSpPr>
        <p:spPr>
          <a:xfrm>
            <a:off x="5789601" y="3566703"/>
            <a:ext cx="2550694" cy="461665"/>
          </a:xfrm>
          <a:prstGeom prst="rect">
            <a:avLst/>
          </a:prstGeom>
          <a:noFill/>
        </p:spPr>
        <p:txBody>
          <a:bodyPr wrap="square" rtlCol="0">
            <a:spAutoFit/>
          </a:bodyPr>
          <a:lstStyle/>
          <a:p>
            <a:r>
              <a:rPr lang="en-US" sz="1200" dirty="0">
                <a:solidFill>
                  <a:schemeClr val="tx1">
                    <a:lumMod val="75000"/>
                    <a:lumOff val="25000"/>
                  </a:schemeClr>
                </a:solidFill>
              </a:rPr>
              <a:t>Basically it means "nothing" or "no </a:t>
            </a:r>
            <a:r>
              <a:rPr lang="en-US" sz="1200" dirty="0" smtClean="0">
                <a:solidFill>
                  <a:schemeClr val="tx1">
                    <a:lumMod val="75000"/>
                    <a:lumOff val="25000"/>
                  </a:schemeClr>
                </a:solidFill>
              </a:rPr>
              <a:t>type”. Will be explained later.</a:t>
            </a:r>
            <a:endParaRPr lang="en-US" sz="1200" dirty="0">
              <a:solidFill>
                <a:schemeClr val="tx1">
                  <a:lumMod val="75000"/>
                  <a:lumOff val="25000"/>
                </a:schemeClr>
              </a:solidFill>
            </a:endParaRPr>
          </a:p>
        </p:txBody>
      </p:sp>
      <p:sp>
        <p:nvSpPr>
          <p:cNvPr id="15" name="Rectangle 14"/>
          <p:cNvSpPr/>
          <p:nvPr/>
        </p:nvSpPr>
        <p:spPr>
          <a:xfrm>
            <a:off x="550502" y="913880"/>
            <a:ext cx="8027812" cy="646331"/>
          </a:xfrm>
          <a:prstGeom prst="rect">
            <a:avLst/>
          </a:prstGeom>
        </p:spPr>
        <p:txBody>
          <a:bodyPr wrap="square">
            <a:spAutoFit/>
          </a:bodyPr>
          <a:lstStyle/>
          <a:p>
            <a:r>
              <a:rPr lang="en-US" sz="1200" dirty="0">
                <a:solidFill>
                  <a:schemeClr val="tx1">
                    <a:lumMod val="75000"/>
                    <a:lumOff val="25000"/>
                  </a:schemeClr>
                </a:solidFill>
              </a:rPr>
              <a:t>You may like to store information of various data types like </a:t>
            </a:r>
            <a:r>
              <a:rPr lang="en-US" sz="1200" dirty="0" smtClean="0">
                <a:solidFill>
                  <a:schemeClr val="tx1">
                    <a:lumMod val="75000"/>
                    <a:lumOff val="25000"/>
                  </a:schemeClr>
                </a:solidFill>
              </a:rPr>
              <a:t>character, integer, floating </a:t>
            </a:r>
            <a:r>
              <a:rPr lang="en-US" sz="1200" dirty="0">
                <a:solidFill>
                  <a:schemeClr val="tx1">
                    <a:lumMod val="75000"/>
                    <a:lumOff val="25000"/>
                  </a:schemeClr>
                </a:solidFill>
              </a:rPr>
              <a:t>point, </a:t>
            </a:r>
            <a:r>
              <a:rPr lang="en-US" sz="1200" dirty="0" smtClean="0">
                <a:solidFill>
                  <a:schemeClr val="tx1">
                    <a:lumMod val="75000"/>
                    <a:lumOff val="25000"/>
                  </a:schemeClr>
                </a:solidFill>
              </a:rPr>
              <a:t>Boolean </a:t>
            </a:r>
            <a:r>
              <a:rPr lang="en-US" sz="1200" dirty="0">
                <a:solidFill>
                  <a:schemeClr val="tx1">
                    <a:lumMod val="75000"/>
                    <a:lumOff val="25000"/>
                  </a:schemeClr>
                </a:solidFill>
              </a:rPr>
              <a:t>etc. Based on the data type of a variable, the operating system allocates memory and decides what can be stored in the reserved memory</a:t>
            </a:r>
            <a:r>
              <a:rPr lang="en-US" sz="1200" dirty="0" smtClean="0">
                <a:solidFill>
                  <a:schemeClr val="tx1">
                    <a:lumMod val="75000"/>
                    <a:lumOff val="25000"/>
                  </a:schemeClr>
                </a:solidFill>
              </a:rPr>
              <a:t>. The below data types are only a few of them that</a:t>
            </a:r>
            <a:r>
              <a:rPr lang="en-US" sz="1200" dirty="0">
                <a:solidFill>
                  <a:schemeClr val="tx1">
                    <a:lumMod val="75000"/>
                    <a:lumOff val="25000"/>
                  </a:schemeClr>
                </a:solidFill>
              </a:rPr>
              <a:t> </a:t>
            </a:r>
            <a:r>
              <a:rPr lang="en-US" sz="1200" dirty="0" smtClean="0">
                <a:solidFill>
                  <a:schemeClr val="tx1">
                    <a:lumMod val="75000"/>
                    <a:lumOff val="25000"/>
                  </a:schemeClr>
                </a:solidFill>
              </a:rPr>
              <a:t>we often use. There are still way more out there. </a:t>
            </a:r>
            <a:endParaRPr lang="en-US" sz="1200" dirty="0">
              <a:solidFill>
                <a:schemeClr val="tx1">
                  <a:lumMod val="75000"/>
                  <a:lumOff val="25000"/>
                </a:schemeClr>
              </a:solidFill>
              <a:latin typeface="+mn-lt"/>
            </a:endParaRPr>
          </a:p>
        </p:txBody>
      </p:sp>
    </p:spTree>
    <p:extLst>
      <p:ext uri="{BB962C8B-B14F-4D97-AF65-F5344CB8AC3E}">
        <p14:creationId xmlns:p14="http://schemas.microsoft.com/office/powerpoint/2010/main" val="18437689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2" name="Title 1"/>
          <p:cNvSpPr>
            <a:spLocks noGrp="1"/>
          </p:cNvSpPr>
          <p:nvPr>
            <p:ph type="title"/>
          </p:nvPr>
        </p:nvSpPr>
        <p:spPr>
          <a:xfrm>
            <a:off x="0" y="231225"/>
            <a:ext cx="9144000" cy="587700"/>
          </a:xfrm>
        </p:spPr>
        <p:txBody>
          <a:bodyPr/>
          <a:lstStyle/>
          <a:p>
            <a:pPr algn="ctr"/>
            <a:r>
              <a:rPr lang="en-US" dirty="0" smtClean="0">
                <a:solidFill>
                  <a:schemeClr val="tx1">
                    <a:lumMod val="75000"/>
                    <a:lumOff val="25000"/>
                  </a:schemeClr>
                </a:solidFill>
              </a:rPr>
              <a:t>Variables</a:t>
            </a:r>
            <a:endParaRPr lang="en-US" dirty="0">
              <a:solidFill>
                <a:schemeClr val="tx1">
                  <a:lumMod val="75000"/>
                  <a:lumOff val="25000"/>
                </a:schemeClr>
              </a:solidFill>
            </a:endParaRPr>
          </a:p>
        </p:txBody>
      </p:sp>
      <p:sp>
        <p:nvSpPr>
          <p:cNvPr id="7" name="TextBox 6"/>
          <p:cNvSpPr txBox="1"/>
          <p:nvPr/>
        </p:nvSpPr>
        <p:spPr>
          <a:xfrm>
            <a:off x="558265" y="976330"/>
            <a:ext cx="8123722" cy="646331"/>
          </a:xfrm>
          <a:prstGeom prst="rect">
            <a:avLst/>
          </a:prstGeom>
          <a:noFill/>
        </p:spPr>
        <p:txBody>
          <a:bodyPr wrap="square" rtlCol="0">
            <a:spAutoFit/>
          </a:bodyPr>
          <a:lstStyle/>
          <a:p>
            <a:r>
              <a:rPr lang="en-US" sz="1200" dirty="0">
                <a:solidFill>
                  <a:schemeClr val="tx1">
                    <a:lumMod val="75000"/>
                    <a:lumOff val="25000"/>
                  </a:schemeClr>
                </a:solidFill>
              </a:rPr>
              <a:t>While doing programming in any programming language, you need to use various variables to store various information. Variables are nothing but reserved memory locations to store values. This means that when you </a:t>
            </a:r>
            <a:r>
              <a:rPr lang="en-US" sz="1200" dirty="0" smtClean="0">
                <a:solidFill>
                  <a:schemeClr val="tx1">
                    <a:lumMod val="75000"/>
                    <a:lumOff val="25000"/>
                  </a:schemeClr>
                </a:solidFill>
              </a:rPr>
              <a:t>declare </a:t>
            </a:r>
            <a:r>
              <a:rPr lang="en-US" sz="1200" dirty="0">
                <a:solidFill>
                  <a:schemeClr val="tx1">
                    <a:lumMod val="75000"/>
                    <a:lumOff val="25000"/>
                  </a:schemeClr>
                </a:solidFill>
              </a:rPr>
              <a:t>a variable you reserve some space in memory</a:t>
            </a:r>
            <a:r>
              <a:rPr lang="en-US" sz="1200" dirty="0" smtClean="0">
                <a:solidFill>
                  <a:schemeClr val="tx1">
                    <a:lumMod val="75000"/>
                    <a:lumOff val="25000"/>
                  </a:schemeClr>
                </a:solidFill>
              </a:rPr>
              <a:t>. </a:t>
            </a:r>
            <a:r>
              <a:rPr lang="en-US" sz="1200" dirty="0" smtClean="0">
                <a:solidFill>
                  <a:srgbClr val="FF0000"/>
                </a:solidFill>
              </a:rPr>
              <a:t>A variable must be declare before it can be use.</a:t>
            </a:r>
            <a:endParaRPr lang="en-US" sz="1200" dirty="0">
              <a:solidFill>
                <a:srgbClr val="FF0000"/>
              </a:solidFill>
            </a:endParaRPr>
          </a:p>
        </p:txBody>
      </p:sp>
      <p:sp>
        <p:nvSpPr>
          <p:cNvPr id="3" name="Rectangle 2"/>
          <p:cNvSpPr/>
          <p:nvPr/>
        </p:nvSpPr>
        <p:spPr>
          <a:xfrm>
            <a:off x="5118108" y="1881851"/>
            <a:ext cx="3236620" cy="1015663"/>
          </a:xfrm>
          <a:prstGeom prst="rect">
            <a:avLst/>
          </a:prstGeom>
        </p:spPr>
        <p:txBody>
          <a:bodyPr wrap="square">
            <a:spAutoFit/>
          </a:bodyPr>
          <a:lstStyle/>
          <a:p>
            <a:r>
              <a:rPr lang="en-US" sz="1200" dirty="0">
                <a:solidFill>
                  <a:schemeClr val="tx1">
                    <a:lumMod val="75000"/>
                    <a:lumOff val="25000"/>
                  </a:schemeClr>
                </a:solidFill>
                <a:latin typeface="+mn-lt"/>
              </a:rPr>
              <a:t>The name of a variable can be composed of letters, digits, and the underscore character. It must begin with either a letter or an underscore. </a:t>
            </a:r>
            <a:r>
              <a:rPr lang="en-US" sz="1200" dirty="0">
                <a:solidFill>
                  <a:srgbClr val="FF0000"/>
                </a:solidFill>
                <a:latin typeface="+mn-lt"/>
              </a:rPr>
              <a:t>Upper and lowercase letters are distinct because C++ is </a:t>
            </a:r>
            <a:r>
              <a:rPr lang="en-US" sz="1200" dirty="0" smtClean="0">
                <a:solidFill>
                  <a:srgbClr val="FF0000"/>
                </a:solidFill>
                <a:latin typeface="+mn-lt"/>
              </a:rPr>
              <a:t>case-sensitive. </a:t>
            </a:r>
            <a:endParaRPr lang="en-US" sz="1200" dirty="0">
              <a:solidFill>
                <a:srgbClr val="FF0000"/>
              </a:solidFill>
              <a:latin typeface="+mn-lt"/>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18304" t="8046" r="28713" b="36937"/>
          <a:stretch/>
        </p:blipFill>
        <p:spPr>
          <a:xfrm>
            <a:off x="558265" y="1780066"/>
            <a:ext cx="4360244" cy="2829828"/>
          </a:xfrm>
          <a:prstGeom prst="rect">
            <a:avLst/>
          </a:prstGeom>
        </p:spPr>
      </p:pic>
      <p:sp>
        <p:nvSpPr>
          <p:cNvPr id="11" name="Rectangle 10"/>
          <p:cNvSpPr/>
          <p:nvPr/>
        </p:nvSpPr>
        <p:spPr>
          <a:xfrm>
            <a:off x="5118108" y="3156705"/>
            <a:ext cx="3236620" cy="1200329"/>
          </a:xfrm>
          <a:prstGeom prst="rect">
            <a:avLst/>
          </a:prstGeom>
        </p:spPr>
        <p:txBody>
          <a:bodyPr wrap="square">
            <a:spAutoFit/>
          </a:bodyPr>
          <a:lstStyle/>
          <a:p>
            <a:r>
              <a:rPr lang="en-US" sz="1200" dirty="0">
                <a:solidFill>
                  <a:schemeClr val="tx1">
                    <a:lumMod val="75000"/>
                    <a:lumOff val="25000"/>
                  </a:schemeClr>
                </a:solidFill>
              </a:rPr>
              <a:t>You can see that we </a:t>
            </a:r>
            <a:r>
              <a:rPr lang="en-US" sz="1200" dirty="0" smtClean="0">
                <a:solidFill>
                  <a:schemeClr val="tx1">
                    <a:lumMod val="75000"/>
                    <a:lumOff val="25000"/>
                  </a:schemeClr>
                </a:solidFill>
              </a:rPr>
              <a:t>have </a:t>
            </a:r>
            <a:r>
              <a:rPr lang="en-US" sz="1200" dirty="0">
                <a:solidFill>
                  <a:schemeClr val="tx1">
                    <a:lumMod val="75000"/>
                    <a:lumOff val="25000"/>
                  </a:schemeClr>
                </a:solidFill>
              </a:rPr>
              <a:t>reserved three int size memory location for x, y and result in the example. We then assign values to the variables we declared. Please </a:t>
            </a:r>
            <a:r>
              <a:rPr lang="en-US" sz="1200" dirty="0" smtClean="0">
                <a:solidFill>
                  <a:schemeClr val="tx1">
                    <a:lumMod val="75000"/>
                    <a:lumOff val="25000"/>
                  </a:schemeClr>
                </a:solidFill>
              </a:rPr>
              <a:t>be noticed </a:t>
            </a:r>
            <a:r>
              <a:rPr lang="en-US" sz="1200" dirty="0">
                <a:solidFill>
                  <a:schemeClr val="tx1">
                    <a:lumMod val="75000"/>
                    <a:lumOff val="25000"/>
                  </a:schemeClr>
                </a:solidFill>
              </a:rPr>
              <a:t>that we can do </a:t>
            </a:r>
            <a:r>
              <a:rPr lang="en-US" sz="1200" dirty="0" smtClean="0">
                <a:solidFill>
                  <a:schemeClr val="tx1">
                    <a:lumMod val="75000"/>
                    <a:lumOff val="25000"/>
                  </a:schemeClr>
                </a:solidFill>
              </a:rPr>
              <a:t>calculations </a:t>
            </a:r>
            <a:r>
              <a:rPr lang="en-US" sz="1200" dirty="0">
                <a:solidFill>
                  <a:schemeClr val="tx1">
                    <a:lumMod val="75000"/>
                    <a:lumOff val="25000"/>
                  </a:schemeClr>
                </a:solidFill>
              </a:rPr>
              <a:t>and </a:t>
            </a:r>
            <a:r>
              <a:rPr lang="en-US" sz="1200" dirty="0" smtClean="0">
                <a:solidFill>
                  <a:schemeClr val="tx1">
                    <a:lumMod val="75000"/>
                    <a:lumOff val="25000"/>
                  </a:schemeClr>
                </a:solidFill>
              </a:rPr>
              <a:t>assign the value of </a:t>
            </a:r>
            <a:r>
              <a:rPr lang="en-US" sz="1200" dirty="0">
                <a:solidFill>
                  <a:schemeClr val="tx1">
                    <a:lumMod val="75000"/>
                    <a:lumOff val="25000"/>
                  </a:schemeClr>
                </a:solidFill>
              </a:rPr>
              <a:t>one variable to the </a:t>
            </a:r>
            <a:r>
              <a:rPr lang="en-US" sz="1200" dirty="0" smtClean="0">
                <a:solidFill>
                  <a:schemeClr val="tx1">
                    <a:lumMod val="75000"/>
                    <a:lumOff val="25000"/>
                  </a:schemeClr>
                </a:solidFill>
              </a:rPr>
              <a:t>other variable!!</a:t>
            </a:r>
            <a:endParaRPr lang="en-US" sz="1200" dirty="0">
              <a:solidFill>
                <a:schemeClr val="tx1">
                  <a:lumMod val="75000"/>
                  <a:lumOff val="25000"/>
                </a:schemeClr>
              </a:solidFill>
            </a:endParaRPr>
          </a:p>
        </p:txBody>
      </p:sp>
    </p:spTree>
    <p:extLst>
      <p:ext uri="{BB962C8B-B14F-4D97-AF65-F5344CB8AC3E}">
        <p14:creationId xmlns:p14="http://schemas.microsoft.com/office/powerpoint/2010/main" val="14602955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1600"/>
            <a:ext cx="9143750" cy="587700"/>
          </a:xfrm>
        </p:spPr>
        <p:txBody>
          <a:bodyPr/>
          <a:lstStyle/>
          <a:p>
            <a:pPr algn="ctr"/>
            <a:r>
              <a:rPr lang="en-US" dirty="0" smtClean="0">
                <a:solidFill>
                  <a:schemeClr val="tx1">
                    <a:lumMod val="75000"/>
                    <a:lumOff val="25000"/>
                  </a:schemeClr>
                </a:solidFill>
              </a:rPr>
              <a:t>Initialization</a:t>
            </a:r>
            <a:endParaRPr lang="en-US" dirty="0">
              <a:solidFill>
                <a:schemeClr val="tx1">
                  <a:lumMod val="75000"/>
                  <a:lumOff val="25000"/>
                </a:schemeClr>
              </a:solidFill>
            </a:endParaRPr>
          </a:p>
        </p:txBody>
      </p:sp>
      <p:sp>
        <p:nvSpPr>
          <p:cNvPr id="3" name="Rectangle 2"/>
          <p:cNvSpPr/>
          <p:nvPr/>
        </p:nvSpPr>
        <p:spPr>
          <a:xfrm>
            <a:off x="993623" y="944053"/>
            <a:ext cx="7505484" cy="646331"/>
          </a:xfrm>
          <a:prstGeom prst="rect">
            <a:avLst/>
          </a:prstGeom>
        </p:spPr>
        <p:txBody>
          <a:bodyPr wrap="square">
            <a:spAutoFit/>
          </a:bodyPr>
          <a:lstStyle/>
          <a:p>
            <a:r>
              <a:rPr lang="en-US" sz="1200" dirty="0">
                <a:solidFill>
                  <a:schemeClr val="tx1">
                    <a:lumMod val="75000"/>
                    <a:lumOff val="25000"/>
                  </a:schemeClr>
                </a:solidFill>
              </a:rPr>
              <a:t>When the variables in the example above are declared, they have an undetermined value until they are assigned a value for the first time. But it is possible for a variable to have a specific value from the moment it is declared. This is called the initialization of the variable.</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2163" t="9170" r="25555" b="39181"/>
          <a:stretch/>
        </p:blipFill>
        <p:spPr>
          <a:xfrm>
            <a:off x="931243" y="1839132"/>
            <a:ext cx="4302494" cy="2656573"/>
          </a:xfrm>
          <a:prstGeom prst="rect">
            <a:avLst/>
          </a:prstGeom>
        </p:spPr>
      </p:pic>
      <p:sp>
        <p:nvSpPr>
          <p:cNvPr id="5" name="TextBox 4"/>
          <p:cNvSpPr txBox="1"/>
          <p:nvPr/>
        </p:nvSpPr>
        <p:spPr>
          <a:xfrm>
            <a:off x="5505650" y="1715512"/>
            <a:ext cx="3243712" cy="523220"/>
          </a:xfrm>
          <a:prstGeom prst="rect">
            <a:avLst/>
          </a:prstGeom>
          <a:noFill/>
        </p:spPr>
        <p:txBody>
          <a:bodyPr wrap="square" rtlCol="0">
            <a:spAutoFit/>
          </a:bodyPr>
          <a:lstStyle/>
          <a:p>
            <a:r>
              <a:rPr lang="en-US" dirty="0" smtClean="0">
                <a:solidFill>
                  <a:srgbClr val="FF0000"/>
                </a:solidFill>
              </a:rPr>
              <a:t>Initializing a variable has a format of:</a:t>
            </a:r>
          </a:p>
          <a:p>
            <a:r>
              <a:rPr lang="en-US" dirty="0" smtClean="0">
                <a:solidFill>
                  <a:srgbClr val="FF0000"/>
                </a:solidFill>
              </a:rPr>
              <a:t>&lt;type&gt; &lt;identifier&gt; = &lt;initialize value&gt;</a:t>
            </a:r>
          </a:p>
        </p:txBody>
      </p:sp>
      <p:sp>
        <p:nvSpPr>
          <p:cNvPr id="6" name="TextBox 5"/>
          <p:cNvSpPr txBox="1"/>
          <p:nvPr/>
        </p:nvSpPr>
        <p:spPr>
          <a:xfrm>
            <a:off x="5505650" y="2259420"/>
            <a:ext cx="2993457" cy="1015663"/>
          </a:xfrm>
          <a:prstGeom prst="rect">
            <a:avLst/>
          </a:prstGeom>
          <a:noFill/>
        </p:spPr>
        <p:txBody>
          <a:bodyPr wrap="square" rtlCol="0">
            <a:spAutoFit/>
          </a:bodyPr>
          <a:lstStyle/>
          <a:p>
            <a:r>
              <a:rPr lang="en-US" sz="1200" dirty="0" smtClean="0">
                <a:solidFill>
                  <a:schemeClr val="tx1">
                    <a:lumMod val="75000"/>
                    <a:lumOff val="25000"/>
                  </a:schemeClr>
                </a:solidFill>
              </a:rPr>
              <a:t>We actually can initialize types other than int.</a:t>
            </a:r>
          </a:p>
          <a:p>
            <a:r>
              <a:rPr lang="en-US" sz="1200" dirty="0" smtClean="0">
                <a:solidFill>
                  <a:schemeClr val="tx1">
                    <a:lumMod val="75000"/>
                    <a:lumOff val="25000"/>
                  </a:schemeClr>
                </a:solidFill>
              </a:rPr>
              <a:t>Example:</a:t>
            </a:r>
          </a:p>
          <a:p>
            <a:endParaRPr lang="en-US" sz="1200" dirty="0">
              <a:solidFill>
                <a:schemeClr val="tx1">
                  <a:lumMod val="75000"/>
                  <a:lumOff val="25000"/>
                </a:schemeClr>
              </a:solidFill>
            </a:endParaRPr>
          </a:p>
          <a:p>
            <a:r>
              <a:rPr lang="en-US" sz="1200" dirty="0" smtClean="0">
                <a:solidFill>
                  <a:schemeClr val="tx1">
                    <a:lumMod val="75000"/>
                    <a:lumOff val="25000"/>
                  </a:schemeClr>
                </a:solidFill>
              </a:rPr>
              <a:t> </a:t>
            </a:r>
            <a:endParaRPr lang="en-US" sz="1200" dirty="0">
              <a:solidFill>
                <a:schemeClr val="tx1">
                  <a:lumMod val="75000"/>
                  <a:lumOff val="25000"/>
                </a:schemeClr>
              </a:solidFill>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8305" t="63439" r="35497" b="29263"/>
          <a:stretch/>
        </p:blipFill>
        <p:spPr>
          <a:xfrm>
            <a:off x="6049476" y="2899698"/>
            <a:ext cx="2156059" cy="375385"/>
          </a:xfrm>
          <a:prstGeom prst="rect">
            <a:avLst/>
          </a:prstGeom>
        </p:spPr>
      </p:pic>
      <p:sp>
        <p:nvSpPr>
          <p:cNvPr id="10" name="TextBox 9"/>
          <p:cNvSpPr txBox="1"/>
          <p:nvPr/>
        </p:nvSpPr>
        <p:spPr>
          <a:xfrm>
            <a:off x="5505650" y="3275083"/>
            <a:ext cx="2993457" cy="1015663"/>
          </a:xfrm>
          <a:prstGeom prst="rect">
            <a:avLst/>
          </a:prstGeom>
          <a:noFill/>
        </p:spPr>
        <p:txBody>
          <a:bodyPr wrap="square" rtlCol="0">
            <a:spAutoFit/>
          </a:bodyPr>
          <a:lstStyle/>
          <a:p>
            <a:r>
              <a:rPr lang="en-US" sz="1200" dirty="0" smtClean="0">
                <a:solidFill>
                  <a:schemeClr val="tx1">
                    <a:lumMod val="75000"/>
                    <a:lumOff val="25000"/>
                  </a:schemeClr>
                </a:solidFill>
              </a:rPr>
              <a:t>If you do not initialize the variables, their </a:t>
            </a:r>
            <a:r>
              <a:rPr lang="en-US" sz="1200" dirty="0">
                <a:solidFill>
                  <a:schemeClr val="tx1">
                    <a:lumMod val="75000"/>
                    <a:lumOff val="25000"/>
                  </a:schemeClr>
                </a:solidFill>
              </a:rPr>
              <a:t>default values are undefined. You shouldn't depend on them being set as one thing or another and is often called "garbage".</a:t>
            </a:r>
          </a:p>
        </p:txBody>
      </p:sp>
    </p:spTree>
    <p:extLst>
      <p:ext uri="{BB962C8B-B14F-4D97-AF65-F5344CB8AC3E}">
        <p14:creationId xmlns:p14="http://schemas.microsoft.com/office/powerpoint/2010/main" val="7210173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grpSp>
        <p:nvGrpSpPr>
          <p:cNvPr id="415" name="Shape 415"/>
          <p:cNvGrpSpPr/>
          <p:nvPr/>
        </p:nvGrpSpPr>
        <p:grpSpPr>
          <a:xfrm>
            <a:off x="3854258" y="1770621"/>
            <a:ext cx="3204350" cy="3080512"/>
            <a:chOff x="3203848" y="1779661"/>
            <a:chExt cx="3332582" cy="2999495"/>
          </a:xfrm>
        </p:grpSpPr>
        <p:sp>
          <p:nvSpPr>
            <p:cNvPr id="416" name="Shape 416"/>
            <p:cNvSpPr/>
            <p:nvPr/>
          </p:nvSpPr>
          <p:spPr>
            <a:xfrm>
              <a:off x="3203848" y="1779661"/>
              <a:ext cx="107999" cy="2773364"/>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17" name="Shape 417"/>
            <p:cNvSpPr/>
            <p:nvPr/>
          </p:nvSpPr>
          <p:spPr>
            <a:xfrm>
              <a:off x="3203848" y="4326894"/>
              <a:ext cx="452262" cy="452262"/>
            </a:xfrm>
            <a:prstGeom prst="blockArc">
              <a:avLst>
                <a:gd name="adj1" fmla="val 5431834"/>
                <a:gd name="adj2" fmla="val 10817112"/>
                <a:gd name="adj3" fmla="val 24281"/>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418" name="Shape 418"/>
            <p:cNvSpPr/>
            <p:nvPr/>
          </p:nvSpPr>
          <p:spPr>
            <a:xfrm>
              <a:off x="3425216" y="4671157"/>
              <a:ext cx="2916000" cy="107999"/>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19" name="Shape 419"/>
            <p:cNvSpPr/>
            <p:nvPr/>
          </p:nvSpPr>
          <p:spPr>
            <a:xfrm rot="-5400000">
              <a:off x="6084167" y="4326895"/>
              <a:ext cx="452262" cy="452262"/>
            </a:xfrm>
            <a:prstGeom prst="blockArc">
              <a:avLst>
                <a:gd name="adj1" fmla="val 5431834"/>
                <a:gd name="adj2" fmla="val 10817112"/>
                <a:gd name="adj3" fmla="val 24281"/>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420" name="Shape 420"/>
            <p:cNvSpPr/>
            <p:nvPr/>
          </p:nvSpPr>
          <p:spPr>
            <a:xfrm>
              <a:off x="6428430" y="3989950"/>
              <a:ext cx="107999" cy="576000"/>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sp>
        <p:nvSpPr>
          <p:cNvPr id="421" name="Shape 421"/>
          <p:cNvSpPr/>
          <p:nvPr/>
        </p:nvSpPr>
        <p:spPr>
          <a:xfrm>
            <a:off x="685906" y="1635645"/>
            <a:ext cx="3736032" cy="902053"/>
          </a:xfrm>
          <a:prstGeom prst="rect">
            <a:avLst/>
          </a:prstGeom>
          <a:solidFill>
            <a:srgbClr val="FFCE29"/>
          </a:solid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22" name="Shape 422"/>
          <p:cNvSpPr/>
          <p:nvPr/>
        </p:nvSpPr>
        <p:spPr>
          <a:xfrm>
            <a:off x="792027" y="1744673"/>
            <a:ext cx="540000" cy="684000"/>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nvGrpSpPr>
          <p:cNvPr id="423" name="Shape 423"/>
          <p:cNvGrpSpPr/>
          <p:nvPr/>
        </p:nvGrpSpPr>
        <p:grpSpPr>
          <a:xfrm>
            <a:off x="1427931" y="1747327"/>
            <a:ext cx="2974493" cy="678691"/>
            <a:chOff x="803638" y="3362835"/>
            <a:chExt cx="2128278" cy="678691"/>
          </a:xfrm>
        </p:grpSpPr>
        <p:sp>
          <p:nvSpPr>
            <p:cNvPr id="424" name="Shape 424"/>
            <p:cNvSpPr txBox="1"/>
            <p:nvPr/>
          </p:nvSpPr>
          <p:spPr>
            <a:xfrm>
              <a:off x="803638" y="3579862"/>
              <a:ext cx="2128278" cy="461664"/>
            </a:xfrm>
            <a:prstGeom prst="rect">
              <a:avLst/>
            </a:prstGeom>
            <a:noFill/>
            <a:ln>
              <a:noFill/>
            </a:ln>
          </p:spPr>
          <p:txBody>
            <a:bodyPr lIns="91425" tIns="45700" rIns="91425" bIns="45700" anchor="t" anchorCtr="0">
              <a:noAutofit/>
            </a:bodyPr>
            <a:lstStyle/>
            <a:p>
              <a:pPr lvl="0">
                <a:buSzPct val="25000"/>
              </a:pPr>
              <a:r>
                <a:rPr lang="en-US" sz="1200" dirty="0" smtClean="0">
                  <a:solidFill>
                    <a:srgbClr val="3F3F3F"/>
                  </a:solidFill>
                  <a:latin typeface="Arial"/>
                  <a:ea typeface="Arial"/>
                  <a:cs typeface="Arial"/>
                  <a:sym typeface="Arial"/>
                </a:rPr>
                <a:t>Including +, </a:t>
              </a:r>
              <a:r>
                <a:rPr lang="en-US" sz="1200" dirty="0"/>
                <a:t>-</a:t>
              </a:r>
              <a:r>
                <a:rPr lang="en-US" sz="1200" dirty="0" smtClean="0">
                  <a:solidFill>
                    <a:srgbClr val="3F3F3F"/>
                  </a:solidFill>
                  <a:latin typeface="Arial"/>
                  <a:ea typeface="Arial"/>
                  <a:cs typeface="Arial"/>
                  <a:sym typeface="Arial"/>
                </a:rPr>
                <a:t>, *, /, %, ++, --</a:t>
              </a:r>
            </a:p>
            <a:p>
              <a:pPr marL="0" marR="0" lvl="0" indent="0" algn="l" rtl="0">
                <a:spcBef>
                  <a:spcPts val="0"/>
                </a:spcBef>
                <a:buSzPct val="25000"/>
                <a:buNone/>
              </a:pPr>
              <a:r>
                <a:rPr lang="en-US" sz="1200" dirty="0" smtClean="0">
                  <a:solidFill>
                    <a:srgbClr val="3F3F3F"/>
                  </a:solidFill>
                </a:rPr>
                <a:t>They enable us to do simple calculations.</a:t>
              </a:r>
              <a:endParaRPr lang="en" sz="1200" dirty="0">
                <a:solidFill>
                  <a:srgbClr val="3F3F3F"/>
                </a:solidFill>
                <a:latin typeface="Arial"/>
                <a:ea typeface="Arial"/>
                <a:cs typeface="Arial"/>
                <a:sym typeface="Arial"/>
              </a:endParaRPr>
            </a:p>
          </p:txBody>
        </p:sp>
        <p:sp>
          <p:nvSpPr>
            <p:cNvPr id="425" name="Shape 425"/>
            <p:cNvSpPr txBox="1"/>
            <p:nvPr/>
          </p:nvSpPr>
          <p:spPr>
            <a:xfrm>
              <a:off x="803639" y="3362835"/>
              <a:ext cx="2059657" cy="27699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1" dirty="0" smtClean="0">
                  <a:solidFill>
                    <a:srgbClr val="3F3F3F"/>
                  </a:solidFill>
                  <a:latin typeface="Arial"/>
                  <a:ea typeface="Arial"/>
                  <a:cs typeface="Arial"/>
                  <a:sym typeface="Arial"/>
                </a:rPr>
                <a:t>Arithmetic Operators</a:t>
              </a:r>
              <a:endParaRPr lang="en" sz="1200" b="1" dirty="0">
                <a:solidFill>
                  <a:srgbClr val="3F3F3F"/>
                </a:solidFill>
                <a:latin typeface="Arial"/>
                <a:ea typeface="Arial"/>
                <a:cs typeface="Arial"/>
                <a:sym typeface="Arial"/>
              </a:endParaRPr>
            </a:p>
          </p:txBody>
        </p:sp>
      </p:grpSp>
      <p:sp>
        <p:nvSpPr>
          <p:cNvPr id="426" name="Shape 426"/>
          <p:cNvSpPr txBox="1"/>
          <p:nvPr/>
        </p:nvSpPr>
        <p:spPr>
          <a:xfrm>
            <a:off x="829373" y="1886617"/>
            <a:ext cx="469999" cy="400109"/>
          </a:xfrm>
          <a:prstGeom prst="rect">
            <a:avLst/>
          </a:prstGeom>
          <a:noFill/>
          <a:ln>
            <a:noFill/>
          </a:ln>
        </p:spPr>
        <p:txBody>
          <a:bodyPr lIns="91425" tIns="45700" rIns="91425" bIns="45700" anchor="t" anchorCtr="0">
            <a:noAutofit/>
          </a:bodyPr>
          <a:lstStyle/>
          <a:p>
            <a:pPr marL="0" marR="0" lvl="0" indent="0" algn="r" rtl="0">
              <a:spcBef>
                <a:spcPts val="0"/>
              </a:spcBef>
              <a:buSzPct val="25000"/>
              <a:buNone/>
            </a:pPr>
            <a:r>
              <a:rPr lang="en" sz="2000" b="1" dirty="0">
                <a:solidFill>
                  <a:schemeClr val="lt1"/>
                </a:solidFill>
                <a:latin typeface="Arial"/>
                <a:ea typeface="Arial"/>
                <a:cs typeface="Arial"/>
                <a:sym typeface="Arial"/>
              </a:rPr>
              <a:t>01</a:t>
            </a:r>
          </a:p>
        </p:txBody>
      </p:sp>
      <p:sp>
        <p:nvSpPr>
          <p:cNvPr id="427" name="Shape 427"/>
          <p:cNvSpPr/>
          <p:nvPr/>
        </p:nvSpPr>
        <p:spPr>
          <a:xfrm>
            <a:off x="694289" y="2619288"/>
            <a:ext cx="3736032" cy="902053"/>
          </a:xfrm>
          <a:prstGeom prst="rect">
            <a:avLst/>
          </a:prstGeom>
          <a:solidFill>
            <a:srgbClr val="FFCE29"/>
          </a:solid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28" name="Shape 428"/>
          <p:cNvSpPr/>
          <p:nvPr/>
        </p:nvSpPr>
        <p:spPr>
          <a:xfrm>
            <a:off x="800410" y="2728315"/>
            <a:ext cx="544692" cy="684000"/>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nvGrpSpPr>
          <p:cNvPr id="429" name="Shape 429"/>
          <p:cNvGrpSpPr/>
          <p:nvPr/>
        </p:nvGrpSpPr>
        <p:grpSpPr>
          <a:xfrm>
            <a:off x="1427519" y="2670997"/>
            <a:ext cx="2887385" cy="651633"/>
            <a:chOff x="797345" y="3302863"/>
            <a:chExt cx="2065951" cy="651633"/>
          </a:xfrm>
        </p:grpSpPr>
        <p:sp>
          <p:nvSpPr>
            <p:cNvPr id="430" name="Shape 430"/>
            <p:cNvSpPr txBox="1"/>
            <p:nvPr/>
          </p:nvSpPr>
          <p:spPr>
            <a:xfrm>
              <a:off x="797345" y="3492832"/>
              <a:ext cx="205965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dirty="0" smtClean="0">
                  <a:solidFill>
                    <a:srgbClr val="3F3F3F"/>
                  </a:solidFill>
                  <a:latin typeface="Arial"/>
                  <a:ea typeface="Arial"/>
                  <a:cs typeface="Arial"/>
                  <a:sym typeface="Arial"/>
                </a:rPr>
                <a:t>Including ==, !=, &gt;, &lt;, &gt;=, &lt;=</a:t>
              </a:r>
            </a:p>
            <a:p>
              <a:pPr marL="0" marR="0" lvl="0" indent="0" algn="l" rtl="0">
                <a:spcBef>
                  <a:spcPts val="0"/>
                </a:spcBef>
                <a:buSzPct val="25000"/>
                <a:buNone/>
              </a:pPr>
              <a:r>
                <a:rPr lang="en-US" sz="1200" dirty="0" smtClean="0">
                  <a:solidFill>
                    <a:srgbClr val="3F3F3F"/>
                  </a:solidFill>
                </a:rPr>
                <a:t>They help us to check the relation between the left and right side.</a:t>
              </a:r>
              <a:endParaRPr lang="en" sz="1200" dirty="0">
                <a:solidFill>
                  <a:srgbClr val="3F3F3F"/>
                </a:solidFill>
                <a:latin typeface="Arial"/>
                <a:ea typeface="Arial"/>
                <a:cs typeface="Arial"/>
                <a:sym typeface="Arial"/>
              </a:endParaRPr>
            </a:p>
          </p:txBody>
        </p:sp>
        <p:sp>
          <p:nvSpPr>
            <p:cNvPr id="431" name="Shape 431"/>
            <p:cNvSpPr txBox="1"/>
            <p:nvPr/>
          </p:nvSpPr>
          <p:spPr>
            <a:xfrm>
              <a:off x="803639" y="3302863"/>
              <a:ext cx="2059657" cy="27699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1" dirty="0" smtClean="0">
                  <a:solidFill>
                    <a:srgbClr val="3F3F3F"/>
                  </a:solidFill>
                  <a:latin typeface="Arial"/>
                  <a:ea typeface="Arial"/>
                  <a:cs typeface="Arial"/>
                  <a:sym typeface="Arial"/>
                </a:rPr>
                <a:t>Relational Operators</a:t>
              </a:r>
              <a:endParaRPr lang="en" sz="1200" b="1" dirty="0">
                <a:solidFill>
                  <a:srgbClr val="3F3F3F"/>
                </a:solidFill>
                <a:latin typeface="Arial"/>
                <a:ea typeface="Arial"/>
                <a:cs typeface="Arial"/>
                <a:sym typeface="Arial"/>
              </a:endParaRPr>
            </a:p>
          </p:txBody>
        </p:sp>
      </p:grpSp>
      <p:sp>
        <p:nvSpPr>
          <p:cNvPr id="432" name="Shape 432"/>
          <p:cNvSpPr txBox="1"/>
          <p:nvPr/>
        </p:nvSpPr>
        <p:spPr>
          <a:xfrm>
            <a:off x="837757" y="2870259"/>
            <a:ext cx="469999" cy="400109"/>
          </a:xfrm>
          <a:prstGeom prst="rect">
            <a:avLst/>
          </a:prstGeom>
          <a:noFill/>
          <a:ln>
            <a:noFill/>
          </a:ln>
        </p:spPr>
        <p:txBody>
          <a:bodyPr lIns="91425" tIns="45700" rIns="91425" bIns="45700" anchor="t" anchorCtr="0">
            <a:noAutofit/>
          </a:bodyPr>
          <a:lstStyle/>
          <a:p>
            <a:pPr marL="0" marR="0" lvl="0" indent="0" algn="r" rtl="0">
              <a:spcBef>
                <a:spcPts val="0"/>
              </a:spcBef>
              <a:buSzPct val="25000"/>
              <a:buNone/>
            </a:pPr>
            <a:r>
              <a:rPr lang="en" sz="2000" b="1">
                <a:solidFill>
                  <a:schemeClr val="lt1"/>
                </a:solidFill>
                <a:latin typeface="Arial"/>
                <a:ea typeface="Arial"/>
                <a:cs typeface="Arial"/>
                <a:sym typeface="Arial"/>
              </a:rPr>
              <a:t>02</a:t>
            </a:r>
          </a:p>
        </p:txBody>
      </p:sp>
      <p:sp>
        <p:nvSpPr>
          <p:cNvPr id="433" name="Shape 433"/>
          <p:cNvSpPr/>
          <p:nvPr/>
        </p:nvSpPr>
        <p:spPr>
          <a:xfrm>
            <a:off x="702674" y="3613912"/>
            <a:ext cx="3727647" cy="902053"/>
          </a:xfrm>
          <a:prstGeom prst="rect">
            <a:avLst/>
          </a:prstGeom>
          <a:solidFill>
            <a:srgbClr val="FFCE29"/>
          </a:solidFill>
          <a:ln w="2540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34" name="Shape 434"/>
          <p:cNvSpPr/>
          <p:nvPr/>
        </p:nvSpPr>
        <p:spPr>
          <a:xfrm>
            <a:off x="808795" y="3722939"/>
            <a:ext cx="544692" cy="684000"/>
          </a:xfrm>
          <a:prstGeom prst="rect">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nvGrpSpPr>
          <p:cNvPr id="435" name="Shape 435"/>
          <p:cNvGrpSpPr/>
          <p:nvPr/>
        </p:nvGrpSpPr>
        <p:grpSpPr>
          <a:xfrm>
            <a:off x="1444699" y="3725593"/>
            <a:ext cx="2878588" cy="678691"/>
            <a:chOff x="803639" y="3362835"/>
            <a:chExt cx="2059657" cy="678691"/>
          </a:xfrm>
        </p:grpSpPr>
        <p:sp>
          <p:nvSpPr>
            <p:cNvPr id="436" name="Shape 436"/>
            <p:cNvSpPr txBox="1"/>
            <p:nvPr/>
          </p:nvSpPr>
          <p:spPr>
            <a:xfrm>
              <a:off x="803639" y="3579862"/>
              <a:ext cx="205965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dirty="0" smtClean="0">
                  <a:solidFill>
                    <a:srgbClr val="3F3F3F"/>
                  </a:solidFill>
                  <a:latin typeface="Arial"/>
                  <a:ea typeface="Arial"/>
                  <a:cs typeface="Arial"/>
                  <a:sym typeface="Arial"/>
                </a:rPr>
                <a:t>Including &amp;&amp;, ||, !</a:t>
              </a:r>
            </a:p>
            <a:p>
              <a:pPr marL="0" marR="0" lvl="0" indent="0" algn="l" rtl="0">
                <a:spcBef>
                  <a:spcPts val="0"/>
                </a:spcBef>
                <a:buSzPct val="25000"/>
                <a:buNone/>
              </a:pPr>
              <a:r>
                <a:rPr lang="en-US" sz="1200" dirty="0" smtClean="0">
                  <a:solidFill>
                    <a:srgbClr val="3F3F3F"/>
                  </a:solidFill>
                </a:rPr>
                <a:t>They help us to check the condition.</a:t>
              </a:r>
              <a:endParaRPr lang="en-US" sz="1200" dirty="0" smtClean="0">
                <a:solidFill>
                  <a:srgbClr val="3F3F3F"/>
                </a:solidFill>
                <a:latin typeface="Arial"/>
                <a:ea typeface="Arial"/>
                <a:cs typeface="Arial"/>
                <a:sym typeface="Arial"/>
              </a:endParaRPr>
            </a:p>
            <a:p>
              <a:pPr marL="0" marR="0" lvl="0" indent="0" algn="l" rtl="0">
                <a:spcBef>
                  <a:spcPts val="0"/>
                </a:spcBef>
                <a:buSzPct val="25000"/>
                <a:buNone/>
              </a:pPr>
              <a:endParaRPr lang="en" sz="1200" dirty="0">
                <a:solidFill>
                  <a:srgbClr val="3F3F3F"/>
                </a:solidFill>
                <a:latin typeface="Arial"/>
                <a:ea typeface="Arial"/>
                <a:cs typeface="Arial"/>
                <a:sym typeface="Arial"/>
              </a:endParaRPr>
            </a:p>
          </p:txBody>
        </p:sp>
        <p:sp>
          <p:nvSpPr>
            <p:cNvPr id="437" name="Shape 437"/>
            <p:cNvSpPr txBox="1"/>
            <p:nvPr/>
          </p:nvSpPr>
          <p:spPr>
            <a:xfrm>
              <a:off x="803639" y="3362835"/>
              <a:ext cx="2059657" cy="27699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1" smtClean="0">
                  <a:solidFill>
                    <a:srgbClr val="3F3F3F"/>
                  </a:solidFill>
                  <a:latin typeface="Arial"/>
                  <a:ea typeface="Arial"/>
                  <a:cs typeface="Arial"/>
                  <a:sym typeface="Arial"/>
                </a:rPr>
                <a:t>Logical Operators</a:t>
              </a:r>
              <a:endParaRPr lang="en" sz="1200" b="1" dirty="0">
                <a:solidFill>
                  <a:srgbClr val="3F3F3F"/>
                </a:solidFill>
                <a:latin typeface="Arial"/>
                <a:ea typeface="Arial"/>
                <a:cs typeface="Arial"/>
                <a:sym typeface="Arial"/>
              </a:endParaRPr>
            </a:p>
          </p:txBody>
        </p:sp>
      </p:grpSp>
      <p:sp>
        <p:nvSpPr>
          <p:cNvPr id="438" name="Shape 438"/>
          <p:cNvSpPr txBox="1"/>
          <p:nvPr/>
        </p:nvSpPr>
        <p:spPr>
          <a:xfrm>
            <a:off x="846141" y="3864883"/>
            <a:ext cx="469999" cy="400109"/>
          </a:xfrm>
          <a:prstGeom prst="rect">
            <a:avLst/>
          </a:prstGeom>
          <a:noFill/>
          <a:ln>
            <a:noFill/>
          </a:ln>
        </p:spPr>
        <p:txBody>
          <a:bodyPr lIns="91425" tIns="45700" rIns="91425" bIns="45700" anchor="t" anchorCtr="0">
            <a:noAutofit/>
          </a:bodyPr>
          <a:lstStyle/>
          <a:p>
            <a:pPr marL="0" marR="0" lvl="0" indent="0" algn="r" rtl="0">
              <a:spcBef>
                <a:spcPts val="0"/>
              </a:spcBef>
              <a:buSzPct val="25000"/>
              <a:buNone/>
            </a:pPr>
            <a:r>
              <a:rPr lang="en" sz="2000" b="1">
                <a:solidFill>
                  <a:schemeClr val="lt1"/>
                </a:solidFill>
                <a:latin typeface="Arial"/>
                <a:ea typeface="Arial"/>
                <a:cs typeface="Arial"/>
                <a:sym typeface="Arial"/>
              </a:rPr>
              <a:t>03</a:t>
            </a:r>
          </a:p>
        </p:txBody>
      </p:sp>
      <p:grpSp>
        <p:nvGrpSpPr>
          <p:cNvPr id="439" name="Shape 439"/>
          <p:cNvGrpSpPr/>
          <p:nvPr/>
        </p:nvGrpSpPr>
        <p:grpSpPr>
          <a:xfrm>
            <a:off x="5627660" y="1239082"/>
            <a:ext cx="2758049" cy="2928607"/>
            <a:chOff x="4848046" y="3681671"/>
            <a:chExt cx="2758049" cy="2928607"/>
          </a:xfrm>
        </p:grpSpPr>
        <p:sp>
          <p:nvSpPr>
            <p:cNvPr id="440" name="Shape 440"/>
            <p:cNvSpPr/>
            <p:nvPr/>
          </p:nvSpPr>
          <p:spPr>
            <a:xfrm rot="8100000">
              <a:off x="5417736" y="4225696"/>
              <a:ext cx="1602534" cy="1602536"/>
            </a:xfrm>
            <a:custGeom>
              <a:avLst/>
              <a:gdLst/>
              <a:ahLst/>
              <a:cxnLst/>
              <a:rect l="0" t="0" r="0" b="0"/>
              <a:pathLst>
                <a:path w="120000" h="120000" extrusionOk="0">
                  <a:moveTo>
                    <a:pt x="16055" y="103945"/>
                  </a:moveTo>
                  <a:cubicBezTo>
                    <a:pt x="6135" y="94025"/>
                    <a:pt x="0" y="80321"/>
                    <a:pt x="0" y="65184"/>
                  </a:cubicBezTo>
                  <a:cubicBezTo>
                    <a:pt x="0" y="34911"/>
                    <a:pt x="24541" y="10369"/>
                    <a:pt x="54815" y="10369"/>
                  </a:cubicBezTo>
                  <a:lnTo>
                    <a:pt x="73408" y="10369"/>
                  </a:lnTo>
                  <a:lnTo>
                    <a:pt x="83778" y="0"/>
                  </a:lnTo>
                  <a:cubicBezTo>
                    <a:pt x="87945" y="-4167"/>
                    <a:pt x="94702" y="-4167"/>
                    <a:pt x="98870" y="0"/>
                  </a:cubicBezTo>
                  <a:lnTo>
                    <a:pt x="109240" y="10369"/>
                  </a:lnTo>
                  <a:lnTo>
                    <a:pt x="109630" y="10369"/>
                  </a:lnTo>
                  <a:lnTo>
                    <a:pt x="109630" y="10759"/>
                  </a:lnTo>
                  <a:lnTo>
                    <a:pt x="120000" y="21129"/>
                  </a:lnTo>
                  <a:cubicBezTo>
                    <a:pt x="124167" y="25297"/>
                    <a:pt x="124167" y="32054"/>
                    <a:pt x="120000" y="36221"/>
                  </a:cubicBezTo>
                  <a:lnTo>
                    <a:pt x="109630" y="46591"/>
                  </a:lnTo>
                  <a:cubicBezTo>
                    <a:pt x="109630" y="52789"/>
                    <a:pt x="109630" y="58987"/>
                    <a:pt x="109630" y="65184"/>
                  </a:cubicBezTo>
                  <a:cubicBezTo>
                    <a:pt x="109630" y="95458"/>
                    <a:pt x="85088" y="120000"/>
                    <a:pt x="54815" y="120000"/>
                  </a:cubicBezTo>
                  <a:cubicBezTo>
                    <a:pt x="39678" y="120000"/>
                    <a:pt x="25974" y="113864"/>
                    <a:pt x="16055" y="103945"/>
                  </a:cubicBezTo>
                  <a:close/>
                </a:path>
              </a:pathLst>
            </a:custGeom>
            <a:solidFill>
              <a:schemeClr val="lt1"/>
            </a:solidFill>
            <a:ln w="69850" cap="flat" cmpd="sng">
              <a:solidFill>
                <a:srgbClr val="3F3F3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41" name="Shape 441"/>
            <p:cNvSpPr/>
            <p:nvPr/>
          </p:nvSpPr>
          <p:spPr>
            <a:xfrm>
              <a:off x="5903273" y="6071005"/>
              <a:ext cx="631462" cy="131554"/>
            </a:xfrm>
            <a:prstGeom prst="roundRect">
              <a:avLst>
                <a:gd name="adj" fmla="val 5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42" name="Shape 442"/>
            <p:cNvSpPr/>
            <p:nvPr/>
          </p:nvSpPr>
          <p:spPr>
            <a:xfrm>
              <a:off x="5929583" y="6274864"/>
              <a:ext cx="578841" cy="131554"/>
            </a:xfrm>
            <a:prstGeom prst="roundRect">
              <a:avLst>
                <a:gd name="adj" fmla="val 5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43" name="Shape 443"/>
            <p:cNvSpPr/>
            <p:nvPr/>
          </p:nvSpPr>
          <p:spPr>
            <a:xfrm>
              <a:off x="5982205" y="6478723"/>
              <a:ext cx="473597" cy="131554"/>
            </a:xfrm>
            <a:prstGeom prst="roundRect">
              <a:avLst>
                <a:gd name="adj" fmla="val 5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44" name="Shape 444"/>
            <p:cNvSpPr/>
            <p:nvPr/>
          </p:nvSpPr>
          <p:spPr>
            <a:xfrm rot="2700000">
              <a:off x="7086448" y="4038815"/>
              <a:ext cx="143999" cy="360000"/>
            </a:xfrm>
            <a:prstGeom prst="roundRect">
              <a:avLst>
                <a:gd name="adj" fmla="val 5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445" name="Shape 445"/>
            <p:cNvSpPr/>
            <p:nvPr/>
          </p:nvSpPr>
          <p:spPr>
            <a:xfrm rot="-2700000" flipH="1">
              <a:off x="5218101" y="4038815"/>
              <a:ext cx="143999" cy="360000"/>
            </a:xfrm>
            <a:prstGeom prst="roundRect">
              <a:avLst>
                <a:gd name="adj" fmla="val 5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446" name="Shape 446"/>
            <p:cNvSpPr/>
            <p:nvPr/>
          </p:nvSpPr>
          <p:spPr>
            <a:xfrm>
              <a:off x="6155069" y="3681671"/>
              <a:ext cx="144000" cy="359999"/>
            </a:xfrm>
            <a:prstGeom prst="roundRect">
              <a:avLst>
                <a:gd name="adj" fmla="val 5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447" name="Shape 447"/>
            <p:cNvSpPr/>
            <p:nvPr/>
          </p:nvSpPr>
          <p:spPr>
            <a:xfrm rot="5400000">
              <a:off x="7354095" y="4745637"/>
              <a:ext cx="144000" cy="359999"/>
            </a:xfrm>
            <a:prstGeom prst="roundRect">
              <a:avLst>
                <a:gd name="adj" fmla="val 5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448" name="Shape 448"/>
            <p:cNvSpPr/>
            <p:nvPr/>
          </p:nvSpPr>
          <p:spPr>
            <a:xfrm rot="-5400000" flipH="1">
              <a:off x="4956046" y="4745637"/>
              <a:ext cx="144000" cy="359999"/>
            </a:xfrm>
            <a:prstGeom prst="roundRect">
              <a:avLst>
                <a:gd name="adj" fmla="val 50000"/>
              </a:avLst>
            </a:pr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grpSp>
      <p:grpSp>
        <p:nvGrpSpPr>
          <p:cNvPr id="450" name="Shape 450"/>
          <p:cNvGrpSpPr/>
          <p:nvPr/>
        </p:nvGrpSpPr>
        <p:grpSpPr>
          <a:xfrm>
            <a:off x="6558083" y="1925243"/>
            <a:ext cx="677333" cy="1442552"/>
            <a:chOff x="6777274" y="1831283"/>
            <a:chExt cx="552841" cy="1177414"/>
          </a:xfrm>
        </p:grpSpPr>
        <p:grpSp>
          <p:nvGrpSpPr>
            <p:cNvPr id="451" name="Shape 451"/>
            <p:cNvGrpSpPr/>
            <p:nvPr/>
          </p:nvGrpSpPr>
          <p:grpSpPr>
            <a:xfrm>
              <a:off x="6939979" y="1831283"/>
              <a:ext cx="385718" cy="718116"/>
              <a:chOff x="6783521" y="1654811"/>
              <a:chExt cx="726841" cy="1353205"/>
            </a:xfrm>
          </p:grpSpPr>
          <p:sp>
            <p:nvSpPr>
              <p:cNvPr id="452" name="Shape 452"/>
              <p:cNvSpPr/>
              <p:nvPr/>
            </p:nvSpPr>
            <p:spPr>
              <a:xfrm>
                <a:off x="6783521" y="1886617"/>
                <a:ext cx="726841" cy="1121398"/>
              </a:xfrm>
              <a:custGeom>
                <a:avLst/>
                <a:gdLst/>
                <a:ahLst/>
                <a:cxnLst/>
                <a:rect l="0" t="0" r="0" b="0"/>
                <a:pathLst>
                  <a:path w="120000" h="120000" extrusionOk="0">
                    <a:moveTo>
                      <a:pt x="39016" y="112305"/>
                    </a:moveTo>
                    <a:lnTo>
                      <a:pt x="81770" y="112305"/>
                    </a:lnTo>
                    <a:cubicBezTo>
                      <a:pt x="81076" y="113917"/>
                      <a:pt x="80562" y="115484"/>
                      <a:pt x="80117" y="116981"/>
                    </a:cubicBezTo>
                    <a:lnTo>
                      <a:pt x="40491" y="116931"/>
                    </a:lnTo>
                    <a:close/>
                    <a:moveTo>
                      <a:pt x="60000" y="21813"/>
                    </a:moveTo>
                    <a:cubicBezTo>
                      <a:pt x="66254" y="21813"/>
                      <a:pt x="71325" y="25099"/>
                      <a:pt x="71325" y="29153"/>
                    </a:cubicBezTo>
                    <a:cubicBezTo>
                      <a:pt x="71325" y="33208"/>
                      <a:pt x="66254" y="36494"/>
                      <a:pt x="60000" y="36494"/>
                    </a:cubicBezTo>
                    <a:cubicBezTo>
                      <a:pt x="53745" y="36494"/>
                      <a:pt x="48674" y="33208"/>
                      <a:pt x="48674" y="29153"/>
                    </a:cubicBezTo>
                    <a:cubicBezTo>
                      <a:pt x="48674" y="25099"/>
                      <a:pt x="53745" y="21813"/>
                      <a:pt x="60000" y="21813"/>
                    </a:cubicBezTo>
                    <a:close/>
                    <a:moveTo>
                      <a:pt x="60000" y="14472"/>
                    </a:moveTo>
                    <a:cubicBezTo>
                      <a:pt x="47490" y="14472"/>
                      <a:pt x="37348" y="21045"/>
                      <a:pt x="37348" y="29153"/>
                    </a:cubicBezTo>
                    <a:cubicBezTo>
                      <a:pt x="37348" y="37262"/>
                      <a:pt x="47490" y="43835"/>
                      <a:pt x="60000" y="43835"/>
                    </a:cubicBezTo>
                    <a:cubicBezTo>
                      <a:pt x="72509" y="43835"/>
                      <a:pt x="82651" y="37262"/>
                      <a:pt x="82651" y="29153"/>
                    </a:cubicBezTo>
                    <a:cubicBezTo>
                      <a:pt x="82651" y="21045"/>
                      <a:pt x="72509" y="14472"/>
                      <a:pt x="60000" y="14472"/>
                    </a:cubicBezTo>
                    <a:close/>
                    <a:moveTo>
                      <a:pt x="32392" y="0"/>
                    </a:moveTo>
                    <a:cubicBezTo>
                      <a:pt x="49580" y="6276"/>
                      <a:pt x="70533" y="6361"/>
                      <a:pt x="87825" y="227"/>
                    </a:cubicBezTo>
                    <a:cubicBezTo>
                      <a:pt x="106520" y="26870"/>
                      <a:pt x="101630" y="55853"/>
                      <a:pt x="93386" y="80236"/>
                    </a:cubicBezTo>
                    <a:lnTo>
                      <a:pt x="120000" y="96787"/>
                    </a:lnTo>
                    <a:lnTo>
                      <a:pt x="115644" y="119136"/>
                    </a:lnTo>
                    <a:lnTo>
                      <a:pt x="84320" y="105096"/>
                    </a:lnTo>
                    <a:lnTo>
                      <a:pt x="83089" y="108576"/>
                    </a:lnTo>
                    <a:lnTo>
                      <a:pt x="37682" y="108576"/>
                    </a:lnTo>
                    <a:cubicBezTo>
                      <a:pt x="37344" y="107593"/>
                      <a:pt x="36965" y="106588"/>
                      <a:pt x="36573" y="105560"/>
                    </a:cubicBezTo>
                    <a:lnTo>
                      <a:pt x="4355" y="120000"/>
                    </a:lnTo>
                    <a:lnTo>
                      <a:pt x="0" y="97651"/>
                    </a:lnTo>
                    <a:lnTo>
                      <a:pt x="26858" y="80948"/>
                    </a:lnTo>
                    <a:lnTo>
                      <a:pt x="26933" y="81102"/>
                    </a:lnTo>
                    <a:lnTo>
                      <a:pt x="27386" y="80145"/>
                    </a:lnTo>
                    <a:cubicBezTo>
                      <a:pt x="19373" y="55834"/>
                      <a:pt x="14457" y="26421"/>
                      <a:pt x="32392" y="0"/>
                    </a:cubicBezTo>
                    <a:close/>
                  </a:path>
                </a:pathLst>
              </a:custGeom>
              <a:solidFill>
                <a:srgbClr val="3F3F3F"/>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453" name="Shape 453"/>
              <p:cNvSpPr/>
              <p:nvPr/>
            </p:nvSpPr>
            <p:spPr>
              <a:xfrm>
                <a:off x="6997803" y="1654811"/>
                <a:ext cx="298274" cy="244742"/>
              </a:xfrm>
              <a:custGeom>
                <a:avLst/>
                <a:gdLst/>
                <a:ahLst/>
                <a:cxnLst/>
                <a:rect l="0" t="0" r="0" b="0"/>
                <a:pathLst>
                  <a:path w="120000" h="120000" extrusionOk="0">
                    <a:moveTo>
                      <a:pt x="59272" y="0"/>
                    </a:moveTo>
                    <a:cubicBezTo>
                      <a:pt x="85419" y="32159"/>
                      <a:pt x="105352" y="66120"/>
                      <a:pt x="120000" y="101283"/>
                    </a:cubicBezTo>
                    <a:cubicBezTo>
                      <a:pt x="82642" y="126647"/>
                      <a:pt x="37113" y="126193"/>
                      <a:pt x="0" y="100157"/>
                    </a:cubicBezTo>
                    <a:cubicBezTo>
                      <a:pt x="14227" y="65031"/>
                      <a:pt x="33664" y="31387"/>
                      <a:pt x="59272" y="0"/>
                    </a:cubicBezTo>
                    <a:close/>
                  </a:path>
                </a:pathLst>
              </a:custGeom>
              <a:solidFill>
                <a:srgbClr val="ED1C24"/>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sp>
          <p:nvSpPr>
            <p:cNvPr id="454" name="Shape 454"/>
            <p:cNvSpPr/>
            <p:nvPr/>
          </p:nvSpPr>
          <p:spPr>
            <a:xfrm>
              <a:off x="6777274" y="2572266"/>
              <a:ext cx="552841" cy="436430"/>
            </a:xfrm>
            <a:custGeom>
              <a:avLst/>
              <a:gdLst/>
              <a:ahLst/>
              <a:cxnLst/>
              <a:rect l="0" t="0" r="0" b="0"/>
              <a:pathLst>
                <a:path w="120000" h="120000" extrusionOk="0">
                  <a:moveTo>
                    <a:pt x="73161" y="959"/>
                  </a:moveTo>
                  <a:cubicBezTo>
                    <a:pt x="59310" y="10546"/>
                    <a:pt x="54709" y="51549"/>
                    <a:pt x="83355" y="77099"/>
                  </a:cubicBezTo>
                  <a:cubicBezTo>
                    <a:pt x="76188" y="53302"/>
                    <a:pt x="80952" y="41563"/>
                    <a:pt x="85582" y="29655"/>
                  </a:cubicBezTo>
                  <a:cubicBezTo>
                    <a:pt x="85659" y="35709"/>
                    <a:pt x="80776" y="48725"/>
                    <a:pt x="92785" y="56308"/>
                  </a:cubicBezTo>
                  <a:cubicBezTo>
                    <a:pt x="87165" y="33499"/>
                    <a:pt x="110904" y="26315"/>
                    <a:pt x="85979" y="1129"/>
                  </a:cubicBezTo>
                  <a:cubicBezTo>
                    <a:pt x="122031" y="7727"/>
                    <a:pt x="111430" y="30967"/>
                    <a:pt x="120000" y="54378"/>
                  </a:cubicBezTo>
                  <a:cubicBezTo>
                    <a:pt x="113729" y="55759"/>
                    <a:pt x="104644" y="34554"/>
                    <a:pt x="106686" y="44597"/>
                  </a:cubicBezTo>
                  <a:cubicBezTo>
                    <a:pt x="117401" y="84279"/>
                    <a:pt x="85350" y="85412"/>
                    <a:pt x="95529" y="120000"/>
                  </a:cubicBezTo>
                  <a:cubicBezTo>
                    <a:pt x="63893" y="117735"/>
                    <a:pt x="73146" y="80486"/>
                    <a:pt x="58268" y="71428"/>
                  </a:cubicBezTo>
                  <a:cubicBezTo>
                    <a:pt x="54230" y="70514"/>
                    <a:pt x="49387" y="74694"/>
                    <a:pt x="58353" y="93309"/>
                  </a:cubicBezTo>
                  <a:cubicBezTo>
                    <a:pt x="6134" y="44015"/>
                    <a:pt x="42798" y="3722"/>
                    <a:pt x="73161" y="959"/>
                  </a:cubicBezTo>
                  <a:close/>
                  <a:moveTo>
                    <a:pt x="0" y="0"/>
                  </a:moveTo>
                  <a:lnTo>
                    <a:pt x="1191" y="0"/>
                  </a:lnTo>
                  <a:lnTo>
                    <a:pt x="95" y="959"/>
                  </a:lnTo>
                  <a:close/>
                </a:path>
              </a:pathLst>
            </a:custGeom>
            <a:solidFill>
              <a:srgbClr val="ED1C24"/>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grpSp>
      <p:sp>
        <p:nvSpPr>
          <p:cNvPr id="455" name="Shape 455"/>
          <p:cNvSpPr txBox="1">
            <a:spLocks noGrp="1"/>
          </p:cNvSpPr>
          <p:nvPr>
            <p:ph type="title"/>
          </p:nvPr>
        </p:nvSpPr>
        <p:spPr>
          <a:xfrm>
            <a:off x="0" y="102001"/>
            <a:ext cx="9122400" cy="587700"/>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dirty="0" smtClean="0">
                <a:solidFill>
                  <a:schemeClr val="dk1"/>
                </a:solidFill>
              </a:rPr>
              <a:t>Operators</a:t>
            </a:r>
            <a:endParaRPr lang="en" dirty="0">
              <a:solidFill>
                <a:schemeClr val="dk1"/>
              </a:solidFill>
            </a:endParaRPr>
          </a:p>
        </p:txBody>
      </p:sp>
      <p:sp>
        <p:nvSpPr>
          <p:cNvPr id="4" name="TextBox 3"/>
          <p:cNvSpPr txBox="1"/>
          <p:nvPr/>
        </p:nvSpPr>
        <p:spPr>
          <a:xfrm>
            <a:off x="7314349" y="4674078"/>
            <a:ext cx="1522279" cy="246221"/>
          </a:xfrm>
          <a:prstGeom prst="rect">
            <a:avLst/>
          </a:prstGeom>
          <a:noFill/>
        </p:spPr>
        <p:txBody>
          <a:bodyPr wrap="square" rtlCol="0">
            <a:spAutoFit/>
          </a:bodyPr>
          <a:lstStyle/>
          <a:p>
            <a:r>
              <a:rPr lang="en-US" sz="1000" dirty="0" smtClean="0"/>
              <a:t>More on the next page</a:t>
            </a:r>
            <a:endParaRPr lang="en-US" sz="1000" dirty="0"/>
          </a:p>
        </p:txBody>
      </p:sp>
      <p:sp>
        <p:nvSpPr>
          <p:cNvPr id="47" name="Shape 1377"/>
          <p:cNvSpPr/>
          <p:nvPr/>
        </p:nvSpPr>
        <p:spPr>
          <a:xfrm>
            <a:off x="8682814" y="4638205"/>
            <a:ext cx="307627" cy="314940"/>
          </a:xfrm>
          <a:custGeom>
            <a:avLst/>
            <a:gdLst/>
            <a:ahLst/>
            <a:cxnLst/>
            <a:rect l="0" t="0" r="0" b="0"/>
            <a:pathLst>
              <a:path w="120000" h="120000" extrusionOk="0">
                <a:moveTo>
                  <a:pt x="42677" y="34177"/>
                </a:moveTo>
                <a:lnTo>
                  <a:pt x="87200" y="60000"/>
                </a:lnTo>
                <a:lnTo>
                  <a:pt x="42677" y="85822"/>
                </a:lnTo>
                <a:close/>
                <a:moveTo>
                  <a:pt x="60000" y="12681"/>
                </a:moveTo>
                <a:cubicBezTo>
                  <a:pt x="33866" y="12681"/>
                  <a:pt x="12681" y="33866"/>
                  <a:pt x="12681" y="60000"/>
                </a:cubicBezTo>
                <a:cubicBezTo>
                  <a:pt x="12681" y="86133"/>
                  <a:pt x="33866" y="107318"/>
                  <a:pt x="60000" y="107318"/>
                </a:cubicBezTo>
                <a:cubicBezTo>
                  <a:pt x="86133" y="107318"/>
                  <a:pt x="107318" y="86133"/>
                  <a:pt x="107318" y="60000"/>
                </a:cubicBezTo>
                <a:cubicBezTo>
                  <a:pt x="107318" y="33866"/>
                  <a:pt x="86133" y="12681"/>
                  <a:pt x="60000" y="12681"/>
                </a:cubicBezTo>
                <a:close/>
                <a:moveTo>
                  <a:pt x="60000" y="0"/>
                </a:moveTo>
                <a:cubicBezTo>
                  <a:pt x="93137" y="0"/>
                  <a:pt x="120000" y="26862"/>
                  <a:pt x="120000" y="60000"/>
                </a:cubicBezTo>
                <a:cubicBezTo>
                  <a:pt x="120000" y="93137"/>
                  <a:pt x="93137" y="120000"/>
                  <a:pt x="60000" y="120000"/>
                </a:cubicBezTo>
                <a:cubicBezTo>
                  <a:pt x="26862" y="120000"/>
                  <a:pt x="0" y="93137"/>
                  <a:pt x="0" y="60000"/>
                </a:cubicBezTo>
                <a:cubicBezTo>
                  <a:pt x="0" y="26862"/>
                  <a:pt x="26862" y="0"/>
                  <a:pt x="60000" y="0"/>
                </a:cubicBezTo>
                <a:close/>
              </a:path>
            </a:pathLst>
          </a:custGeom>
          <a:solidFill>
            <a:srgbClr val="FBCE32"/>
          </a:solidFill>
          <a:ln>
            <a:noFill/>
          </a:ln>
        </p:spPr>
        <p:txBody>
          <a:bodyPr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5" name="TextBox 4"/>
          <p:cNvSpPr txBox="1"/>
          <p:nvPr/>
        </p:nvSpPr>
        <p:spPr>
          <a:xfrm>
            <a:off x="1597173" y="737350"/>
            <a:ext cx="5928054" cy="646331"/>
          </a:xfrm>
          <a:prstGeom prst="rect">
            <a:avLst/>
          </a:prstGeom>
          <a:noFill/>
        </p:spPr>
        <p:txBody>
          <a:bodyPr wrap="square" rtlCol="0">
            <a:spAutoFit/>
          </a:bodyPr>
          <a:lstStyle/>
          <a:p>
            <a:r>
              <a:rPr lang="en-US" sz="1200" dirty="0"/>
              <a:t>There are different operators other than arithmetic </a:t>
            </a:r>
            <a:r>
              <a:rPr lang="en-US" sz="1200" dirty="0" smtClean="0"/>
              <a:t>operators. </a:t>
            </a:r>
            <a:r>
              <a:rPr lang="en-US" sz="1200" dirty="0"/>
              <a:t>(+, </a:t>
            </a:r>
            <a:r>
              <a:rPr lang="en-US" sz="1200" dirty="0" smtClean="0"/>
              <a:t>-, </a:t>
            </a:r>
            <a:r>
              <a:rPr lang="en-US" sz="1200" dirty="0"/>
              <a:t>*, /)</a:t>
            </a:r>
          </a:p>
          <a:p>
            <a:r>
              <a:rPr lang="en-US" sz="1200" dirty="0" smtClean="0">
                <a:solidFill>
                  <a:srgbClr val="FF0000"/>
                </a:solidFill>
              </a:rPr>
              <a:t>One of the most common operators we use is = (assignment). It </a:t>
            </a:r>
            <a:r>
              <a:rPr lang="en-US" sz="1200" dirty="0">
                <a:solidFill>
                  <a:srgbClr val="FF0000"/>
                </a:solidFill>
              </a:rPr>
              <a:t>a</a:t>
            </a:r>
            <a:r>
              <a:rPr lang="en-US" sz="1200" dirty="0" smtClean="0">
                <a:solidFill>
                  <a:srgbClr val="FF0000"/>
                </a:solidFill>
              </a:rPr>
              <a:t>ssigns </a:t>
            </a:r>
            <a:r>
              <a:rPr lang="en-US" sz="1200" dirty="0">
                <a:solidFill>
                  <a:srgbClr val="FF0000"/>
                </a:solidFill>
              </a:rPr>
              <a:t>values from right side operands to left side </a:t>
            </a:r>
            <a:r>
              <a:rPr lang="en-US" sz="1200" dirty="0" smtClean="0">
                <a:solidFill>
                  <a:srgbClr val="FF0000"/>
                </a:solidFill>
              </a:rPr>
              <a:t>operand. </a:t>
            </a:r>
            <a:endParaRPr lang="en-US" sz="1200" dirty="0">
              <a:solidFill>
                <a:srgbClr val="FF0000"/>
              </a:solidFill>
            </a:endParaRPr>
          </a:p>
        </p:txBody>
      </p:sp>
    </p:spTree>
    <p:extLst>
      <p:ext uri="{BB962C8B-B14F-4D97-AF65-F5344CB8AC3E}">
        <p14:creationId xmlns:p14="http://schemas.microsoft.com/office/powerpoint/2010/main" val="821203807"/>
      </p:ext>
    </p:extLst>
  </p:cSld>
  <p:clrMapOvr>
    <a:masterClrMapping/>
  </p:clrMapOvr>
  <p:timing>
    <p:tnLst>
      <p:par>
        <p:cTn id="1" dur="indefinite" restart="never" nodeType="tmRoot"/>
      </p:par>
    </p:tnLst>
  </p:timing>
</p:sld>
</file>

<file path=ppt/theme/theme1.xml><?xml version="1.0" encoding="utf-8"?>
<a:theme xmlns:a="http://schemas.openxmlformats.org/drawingml/2006/main" name="Contents Slide Master">
  <a:themeElements>
    <a:clrScheme name="Custom 43">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F3F3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1197</Words>
  <Application>Microsoft Office PowerPoint</Application>
  <PresentationFormat>如螢幕大小 (16:9)</PresentationFormat>
  <Paragraphs>135</Paragraphs>
  <Slides>14</Slides>
  <Notes>13</Notes>
  <HiddenSlides>0</HiddenSlides>
  <MMClips>0</MMClips>
  <ScaleCrop>false</ScaleCrop>
  <HeadingPairs>
    <vt:vector size="4" baseType="variant">
      <vt:variant>
        <vt:lpstr>佈景主題</vt:lpstr>
      </vt:variant>
      <vt:variant>
        <vt:i4>1</vt:i4>
      </vt:variant>
      <vt:variant>
        <vt:lpstr>投影片標題</vt:lpstr>
      </vt:variant>
      <vt:variant>
        <vt:i4>14</vt:i4>
      </vt:variant>
    </vt:vector>
  </HeadingPairs>
  <TitlesOfParts>
    <vt:vector size="15" baseType="lpstr">
      <vt:lpstr>Contents Slide Master</vt:lpstr>
      <vt:lpstr>PowerPoint 簡報</vt:lpstr>
      <vt:lpstr>PowerPoint 簡報</vt:lpstr>
      <vt:lpstr>Chapter Overview</vt:lpstr>
      <vt:lpstr>Hello_world.cpp</vt:lpstr>
      <vt:lpstr>PowerPoint 簡報</vt:lpstr>
      <vt:lpstr>Simple Data Types</vt:lpstr>
      <vt:lpstr>Variables</vt:lpstr>
      <vt:lpstr>Initialization</vt:lpstr>
      <vt:lpstr>Operators</vt:lpstr>
      <vt:lpstr>Arithmetic Operators</vt:lpstr>
      <vt:lpstr>Relational Operators</vt:lpstr>
      <vt:lpstr>Logical Operators</vt:lpstr>
      <vt:lpstr>PowerPoint 簡報</vt:lpstr>
      <vt:lpstr>PowerPoint 簡報</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Presentation  Template</dc:title>
  <cp:lastModifiedBy>Harry</cp:lastModifiedBy>
  <cp:revision>7</cp:revision>
  <dcterms:modified xsi:type="dcterms:W3CDTF">2017-04-17T16:32:22Z</dcterms:modified>
</cp:coreProperties>
</file>